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5243175" cy="8577263"/>
  <p:notesSz cx="8577263" cy="15243175"/>
  <p:embeddedFontLst>
    <p:embeddedFont>
      <p:font typeface="Barlow" panose="00000500000000000000" pitchFamily="2" charset="0"/>
      <p:regular r:id="rId46"/>
      <p:bold r:id="rId47"/>
      <p:italic r:id="rId48"/>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2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10/4/2025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sv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svg"/><Relationship Id="rId5" Type="http://schemas.openxmlformats.org/officeDocument/2006/relationships/image" Target="../media/image5.png"/><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0.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svg"/><Relationship Id="rId11" Type="http://schemas.openxmlformats.org/officeDocument/2006/relationships/image" Target="../media/image5.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2.svg"/></Relationships>
</file>

<file path=ppt/slides/_rels/slide16.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7.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5.png"/><Relationship Id="rId2" Type="http://schemas.openxmlformats.org/officeDocument/2006/relationships/notesSlide" Target="../notesSlides/notesSlide16.xml"/><Relationship Id="rId16" Type="http://schemas.openxmlformats.org/officeDocument/2006/relationships/image" Target="../media/image46.svg"/><Relationship Id="rId1" Type="http://schemas.openxmlformats.org/officeDocument/2006/relationships/slideLayout" Target="../slideLayouts/slideLayout1.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8.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18" Type="http://schemas.openxmlformats.org/officeDocument/2006/relationships/image" Target="../media/image64.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17" Type="http://schemas.openxmlformats.org/officeDocument/2006/relationships/image" Target="../media/image63.png"/><Relationship Id="rId2" Type="http://schemas.openxmlformats.org/officeDocument/2006/relationships/notesSlide" Target="../notesSlides/notesSlide20.xml"/><Relationship Id="rId16" Type="http://schemas.openxmlformats.org/officeDocument/2006/relationships/image" Target="../media/image62.svg"/><Relationship Id="rId20" Type="http://schemas.openxmlformats.org/officeDocument/2006/relationships/image" Target="../media/image65.svg"/><Relationship Id="rId1" Type="http://schemas.openxmlformats.org/officeDocument/2006/relationships/slideLayout" Target="../slideLayouts/slideLayout1.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svg"/><Relationship Id="rId19" Type="http://schemas.openxmlformats.org/officeDocument/2006/relationships/image" Target="../media/image5.pn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6.sv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7.svg"/><Relationship Id="rId5" Type="http://schemas.openxmlformats.org/officeDocument/2006/relationships/image" Target="../media/image5.png"/><Relationship Id="rId4" Type="http://schemas.openxmlformats.org/officeDocument/2006/relationships/image" Target="../media/image20.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69.sv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70.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73.svg"/><Relationship Id="rId5" Type="http://schemas.openxmlformats.org/officeDocument/2006/relationships/image" Target="../media/image5.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2.sv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77.svg"/><Relationship Id="rId11" Type="http://schemas.openxmlformats.org/officeDocument/2006/relationships/image" Target="../media/image5.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83.svg"/><Relationship Id="rId5" Type="http://schemas.openxmlformats.org/officeDocument/2006/relationships/image" Target="../media/image5.png"/><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84.svg"/><Relationship Id="rId5" Type="http://schemas.openxmlformats.org/officeDocument/2006/relationships/image" Target="../media/image5.png"/><Relationship Id="rId4" Type="http://schemas.openxmlformats.org/officeDocument/2006/relationships/image" Target="../media/image20.sv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5.png"/><Relationship Id="rId7"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png"/><Relationship Id="rId18" Type="http://schemas.openxmlformats.org/officeDocument/2006/relationships/image" Target="../media/image104.svg"/><Relationship Id="rId26" Type="http://schemas.openxmlformats.org/officeDocument/2006/relationships/image" Target="../media/image111.svg"/><Relationship Id="rId3" Type="http://schemas.openxmlformats.org/officeDocument/2006/relationships/image" Target="../media/image55.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svg"/><Relationship Id="rId17" Type="http://schemas.openxmlformats.org/officeDocument/2006/relationships/image" Target="../media/image103.png"/><Relationship Id="rId25" Type="http://schemas.openxmlformats.org/officeDocument/2006/relationships/image" Target="../media/image5.png"/><Relationship Id="rId2" Type="http://schemas.openxmlformats.org/officeDocument/2006/relationships/notesSlide" Target="../notesSlides/notesSlide33.xml"/><Relationship Id="rId16" Type="http://schemas.openxmlformats.org/officeDocument/2006/relationships/image" Target="../media/image102.svg"/><Relationship Id="rId20" Type="http://schemas.openxmlformats.org/officeDocument/2006/relationships/image" Target="../media/image106.svg"/><Relationship Id="rId1" Type="http://schemas.openxmlformats.org/officeDocument/2006/relationships/slideLayout" Target="../slideLayouts/slideLayout1.xml"/><Relationship Id="rId6" Type="http://schemas.openxmlformats.org/officeDocument/2006/relationships/image" Target="../media/image92.svg"/><Relationship Id="rId11" Type="http://schemas.openxmlformats.org/officeDocument/2006/relationships/image" Target="../media/image97.png"/><Relationship Id="rId24" Type="http://schemas.openxmlformats.org/officeDocument/2006/relationships/image" Target="../media/image110.sv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png"/><Relationship Id="rId10" Type="http://schemas.openxmlformats.org/officeDocument/2006/relationships/image" Target="../media/image96.svg"/><Relationship Id="rId19" Type="http://schemas.openxmlformats.org/officeDocument/2006/relationships/image" Target="../media/image105.png"/><Relationship Id="rId4" Type="http://schemas.openxmlformats.org/officeDocument/2006/relationships/image" Target="../media/image90.svg"/><Relationship Id="rId9" Type="http://schemas.openxmlformats.org/officeDocument/2006/relationships/image" Target="../media/image95.png"/><Relationship Id="rId14" Type="http://schemas.openxmlformats.org/officeDocument/2006/relationships/image" Target="../media/image100.svg"/><Relationship Id="rId22" Type="http://schemas.openxmlformats.org/officeDocument/2006/relationships/image" Target="../media/image108.sv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12.sv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14.sv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15.svg"/></Relationships>
</file>

<file path=ppt/slides/_rels/slide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17.sv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128.png"/><Relationship Id="rId18" Type="http://schemas.openxmlformats.org/officeDocument/2006/relationships/image" Target="../media/image133.sv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7.svg"/><Relationship Id="rId17" Type="http://schemas.openxmlformats.org/officeDocument/2006/relationships/image" Target="../media/image132.svg"/><Relationship Id="rId2" Type="http://schemas.openxmlformats.org/officeDocument/2006/relationships/notesSlide" Target="../notesSlides/notesSlide40.xml"/><Relationship Id="rId16" Type="http://schemas.openxmlformats.org/officeDocument/2006/relationships/image" Target="../media/image131.svg"/><Relationship Id="rId20" Type="http://schemas.openxmlformats.org/officeDocument/2006/relationships/image" Target="../media/image134.svg"/><Relationship Id="rId1" Type="http://schemas.openxmlformats.org/officeDocument/2006/relationships/slideLayout" Target="../slideLayouts/slideLayout1.xml"/><Relationship Id="rId6" Type="http://schemas.openxmlformats.org/officeDocument/2006/relationships/image" Target="../media/image121.svg"/><Relationship Id="rId11" Type="http://schemas.openxmlformats.org/officeDocument/2006/relationships/image" Target="../media/image126.png"/><Relationship Id="rId5" Type="http://schemas.openxmlformats.org/officeDocument/2006/relationships/image" Target="../media/image120.png"/><Relationship Id="rId15" Type="http://schemas.openxmlformats.org/officeDocument/2006/relationships/image" Target="../media/image130.png"/><Relationship Id="rId10" Type="http://schemas.openxmlformats.org/officeDocument/2006/relationships/image" Target="../media/image125.svg"/><Relationship Id="rId19" Type="http://schemas.openxmlformats.org/officeDocument/2006/relationships/image" Target="../media/image5.png"/><Relationship Id="rId4" Type="http://schemas.openxmlformats.org/officeDocument/2006/relationships/image" Target="../media/image119.svg"/><Relationship Id="rId9" Type="http://schemas.openxmlformats.org/officeDocument/2006/relationships/image" Target="../media/image124.png"/><Relationship Id="rId14" Type="http://schemas.openxmlformats.org/officeDocument/2006/relationships/image" Target="../media/image129.sv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8.sv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37.svg"/><Relationship Id="rId4" Type="http://schemas.openxmlformats.org/officeDocument/2006/relationships/image" Target="../media/image136.sv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5.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5.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5243048" cy="8577072"/>
          </a:xfrm>
          <a:prstGeom prst="rect">
            <a:avLst/>
          </a:prstGeom>
        </p:spPr>
      </p:pic>
      <p:sp>
        <p:nvSpPr>
          <p:cNvPr id="3" name="Text 0"/>
          <p:cNvSpPr txBox="1"/>
          <p:nvPr/>
        </p:nvSpPr>
        <p:spPr>
          <a:xfrm>
            <a:off x="640080" y="1797626"/>
            <a:ext cx="10351008" cy="2798503"/>
          </a:xfrm>
          <a:prstGeom prst="rect">
            <a:avLst/>
          </a:prstGeom>
          <a:solidFill>
            <a:srgbClr val="FFFFFF">
              <a:alpha val="0"/>
            </a:srgbClr>
          </a:solidFill>
        </p:spPr>
        <p:txBody>
          <a:bodyPr wrap="square" lIns="0" tIns="0" rIns="0" bIns="0" rtlCol="0" anchor="b"/>
          <a:lstStyle/>
          <a:p>
            <a:pPr algn="l">
              <a:lnSpc>
                <a:spcPct val="100000"/>
              </a:lnSpc>
            </a:pPr>
            <a:r>
              <a:rPr lang="en-US" sz="6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AI-Driven De Novo Design of DENV NS2B-NS3 Protease Inhibitors</a:t>
            </a:r>
            <a:endParaRPr lang="en-US" sz="6000" dirty="0"/>
          </a:p>
        </p:txBody>
      </p:sp>
      <p:sp>
        <p:nvSpPr>
          <p:cNvPr id="4" name="Text 1"/>
          <p:cNvSpPr txBox="1"/>
          <p:nvPr/>
        </p:nvSpPr>
        <p:spPr>
          <a:xfrm>
            <a:off x="713105" y="484505"/>
            <a:ext cx="1894205" cy="269875"/>
          </a:xfrm>
          <a:prstGeom prst="rect">
            <a:avLst/>
          </a:prstGeom>
          <a:solidFill>
            <a:srgbClr val="FFFFFF">
              <a:alpha val="0"/>
            </a:srgbClr>
          </a:solidFill>
        </p:spPr>
        <p:txBody>
          <a:bodyPr wrap="square" lIns="0" tIns="0" rIns="0" bIns="0" rtlCol="0" anchor="ctr"/>
          <a:lstStyle/>
          <a:p>
            <a:pPr algn="l">
              <a:lnSpc>
                <a:spcPct val="125000"/>
              </a:lnSpc>
            </a:pPr>
            <a:r>
              <a:rPr lang="en-US" sz="2000" dirty="0"/>
              <a:t>zhangchem.com</a:t>
            </a:r>
          </a:p>
        </p:txBody>
      </p:sp>
      <p:sp>
        <p:nvSpPr>
          <p:cNvPr id="5" name="Text 2"/>
          <p:cNvSpPr txBox="1"/>
          <p:nvPr/>
        </p:nvSpPr>
        <p:spPr>
          <a:xfrm>
            <a:off x="640080" y="6393755"/>
            <a:ext cx="2103120" cy="502920"/>
          </a:xfrm>
          <a:prstGeom prst="rect">
            <a:avLst/>
          </a:prstGeom>
          <a:solidFill>
            <a:srgbClr val="FFFFFF">
              <a:alpha val="0"/>
            </a:srgbClr>
          </a:solidFill>
        </p:spPr>
        <p:txBody>
          <a:bodyPr wrap="square" lIns="0" tIns="0" rIns="0" bIns="0" rtlCol="0" anchor="ctr"/>
          <a:lstStyle/>
          <a:p>
            <a:pPr algn="l">
              <a:lnSpc>
                <a:spcPct val="125000"/>
              </a:lnSpc>
            </a:pPr>
            <a:r>
              <a:rPr lang="en-US" sz="1600" b="1" dirty="0" err="1">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汇报人</a:t>
            </a: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a:t>
            </a:r>
            <a:r>
              <a:rPr lang="zh-CN" altLang="en-US" sz="1600" b="1">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陈袁 </a:t>
            </a:r>
            <a:endParaRPr lang="en-US" sz="1600" dirty="0"/>
          </a:p>
        </p:txBody>
      </p:sp>
      <p:sp>
        <p:nvSpPr>
          <p:cNvPr id="6" name="Text 3"/>
          <p:cNvSpPr txBox="1"/>
          <p:nvPr/>
        </p:nvSpPr>
        <p:spPr>
          <a:xfrm>
            <a:off x="640080" y="4799424"/>
            <a:ext cx="13716000" cy="402336"/>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基于GenAI的登革热病毒蛋白酶抑制剂创新设计</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txBox="1"/>
          <p:nvPr/>
        </p:nvSpPr>
        <p:spPr>
          <a:xfrm>
            <a:off x="1389888" y="466344"/>
            <a:ext cx="13048488" cy="850392"/>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Phase 2: 文献数据提取 (Timeline: 3-4周)</a:t>
            </a:r>
            <a:endParaRPr lang="en-US" sz="3600" dirty="0"/>
          </a:p>
        </p:txBody>
      </p:sp>
      <p:sp>
        <p:nvSpPr>
          <p:cNvPr id="3" name="Shape 1"/>
          <p:cNvSpPr/>
          <p:nvPr/>
        </p:nvSpPr>
        <p:spPr>
          <a:xfrm>
            <a:off x="777240" y="4645152"/>
            <a:ext cx="13725144" cy="0"/>
          </a:xfrm>
          <a:prstGeom prst="line">
            <a:avLst/>
          </a:prstGeom>
          <a:solidFill>
            <a:srgbClr val="FFFFFF"/>
          </a:solidFill>
          <a:ln w="28575">
            <a:solidFill>
              <a:srgbClr val="1B2022"/>
            </a:solidFill>
            <a:prstDash val="solid"/>
            <a:headEnd type="none"/>
            <a:tailEnd type="triangle"/>
          </a:ln>
          <a:effectLst>
            <a:outerShdw blurRad="101600" dist="50800" dir="16200000" algn="bl" rotWithShape="0">
              <a:srgbClr val="000000">
                <a:alpha val="0"/>
              </a:srgbClr>
            </a:outerShdw>
          </a:effectLst>
        </p:spPr>
        <p:txBody>
          <a:bodyPr/>
          <a:lstStyle/>
          <a:p>
            <a:endParaRPr lang="en-GB"/>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06240" y="2432304"/>
            <a:ext cx="164592" cy="2039112"/>
          </a:xfrm>
          <a:prstGeom prst="rect">
            <a:avLst/>
          </a:prstGeom>
        </p:spPr>
      </p:pic>
      <p:sp>
        <p:nvSpPr>
          <p:cNvPr id="5" name="Shape 2"/>
          <p:cNvSpPr/>
          <p:nvPr/>
        </p:nvSpPr>
        <p:spPr>
          <a:xfrm>
            <a:off x="4114800" y="4462272"/>
            <a:ext cx="347472" cy="347472"/>
          </a:xfrm>
          <a:prstGeom prst="ellipse">
            <a:avLst/>
          </a:prstGeom>
          <a:solidFill>
            <a:srgbClr val="376ADA"/>
          </a:solidFill>
          <a:effectLst>
            <a:outerShdw blurRad="101600" dist="50800" dir="16200000" algn="bl" rotWithShape="0">
              <a:srgbClr val="000000">
                <a:alpha val="0"/>
              </a:srgbClr>
            </a:outerShdw>
          </a:effectLst>
        </p:spPr>
        <p:txBody>
          <a:bodyPr/>
          <a:lstStyle/>
          <a:p>
            <a:endParaRPr lang="en-GB"/>
          </a:p>
        </p:txBody>
      </p:sp>
      <p:sp>
        <p:nvSpPr>
          <p:cNvPr id="6" name="Shape 3"/>
          <p:cNvSpPr/>
          <p:nvPr/>
        </p:nvSpPr>
        <p:spPr>
          <a:xfrm>
            <a:off x="4233672" y="4581144"/>
            <a:ext cx="109728" cy="109728"/>
          </a:xfrm>
          <a:prstGeom prst="ellipse">
            <a:avLst/>
          </a:prstGeom>
          <a:solidFill>
            <a:srgbClr val="FFFFFF"/>
          </a:solidFill>
          <a:effectLst>
            <a:outerShdw blurRad="101600" dist="50800" dir="16200000" algn="bl" rotWithShape="0">
              <a:srgbClr val="000000">
                <a:alpha val="0"/>
              </a:srgbClr>
            </a:outerShdw>
          </a:effectLst>
        </p:spPr>
        <p:txBody>
          <a:bodyPr/>
          <a:lstStyle/>
          <a:p>
            <a:endParaRPr lang="en-GB"/>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8613648" y="2432304"/>
            <a:ext cx="164592" cy="2039112"/>
          </a:xfrm>
          <a:prstGeom prst="rect">
            <a:avLst/>
          </a:prstGeom>
        </p:spPr>
      </p:pic>
      <p:sp>
        <p:nvSpPr>
          <p:cNvPr id="8" name="Shape 4"/>
          <p:cNvSpPr/>
          <p:nvPr/>
        </p:nvSpPr>
        <p:spPr>
          <a:xfrm>
            <a:off x="8522208" y="4462272"/>
            <a:ext cx="347472" cy="347472"/>
          </a:xfrm>
          <a:prstGeom prst="ellipse">
            <a:avLst/>
          </a:prstGeom>
          <a:solidFill>
            <a:srgbClr val="376ADA"/>
          </a:solidFill>
          <a:effectLst>
            <a:outerShdw blurRad="101600" dist="50800" dir="16200000" algn="bl" rotWithShape="0">
              <a:srgbClr val="000000">
                <a:alpha val="0"/>
              </a:srgbClr>
            </a:outerShdw>
          </a:effectLst>
        </p:spPr>
        <p:txBody>
          <a:bodyPr/>
          <a:lstStyle/>
          <a:p>
            <a:endParaRPr lang="en-GB"/>
          </a:p>
        </p:txBody>
      </p:sp>
      <p:sp>
        <p:nvSpPr>
          <p:cNvPr id="9" name="Shape 5"/>
          <p:cNvSpPr/>
          <p:nvPr/>
        </p:nvSpPr>
        <p:spPr>
          <a:xfrm>
            <a:off x="8641080" y="4581144"/>
            <a:ext cx="109728" cy="109728"/>
          </a:xfrm>
          <a:prstGeom prst="ellipse">
            <a:avLst/>
          </a:prstGeom>
          <a:solidFill>
            <a:srgbClr val="FFFFFF"/>
          </a:solidFill>
          <a:effectLst>
            <a:outerShdw blurRad="101600" dist="50800" dir="16200000" algn="bl" rotWithShape="0">
              <a:srgbClr val="000000">
                <a:alpha val="0"/>
              </a:srgbClr>
            </a:outerShdw>
          </a:effectLst>
        </p:spPr>
        <p:txBody>
          <a:bodyPr/>
          <a:lstStyle/>
          <a:p>
            <a:endParaRPr lang="en-GB"/>
          </a:p>
        </p:txBody>
      </p:sp>
      <p:pic>
        <p:nvPicPr>
          <p:cNvPr id="10"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13267944" y="2432304"/>
            <a:ext cx="164592" cy="2039112"/>
          </a:xfrm>
          <a:prstGeom prst="rect">
            <a:avLst/>
          </a:prstGeom>
        </p:spPr>
      </p:pic>
      <p:sp>
        <p:nvSpPr>
          <p:cNvPr id="11" name="Shape 6"/>
          <p:cNvSpPr/>
          <p:nvPr/>
        </p:nvSpPr>
        <p:spPr>
          <a:xfrm>
            <a:off x="13176504" y="4462272"/>
            <a:ext cx="347472" cy="347472"/>
          </a:xfrm>
          <a:prstGeom prst="ellipse">
            <a:avLst/>
          </a:prstGeom>
          <a:solidFill>
            <a:srgbClr val="376ADA"/>
          </a:solidFill>
          <a:effectLst>
            <a:outerShdw blurRad="101600" dist="50800" dir="16200000" algn="bl" rotWithShape="0">
              <a:srgbClr val="000000">
                <a:alpha val="0"/>
              </a:srgbClr>
            </a:outerShdw>
          </a:effectLst>
        </p:spPr>
        <p:txBody>
          <a:bodyPr/>
          <a:lstStyle/>
          <a:p>
            <a:endParaRPr lang="en-GB"/>
          </a:p>
        </p:txBody>
      </p:sp>
      <p:sp>
        <p:nvSpPr>
          <p:cNvPr id="12" name="Shape 7"/>
          <p:cNvSpPr/>
          <p:nvPr/>
        </p:nvSpPr>
        <p:spPr>
          <a:xfrm>
            <a:off x="13295376" y="4581144"/>
            <a:ext cx="109728" cy="109728"/>
          </a:xfrm>
          <a:prstGeom prst="ellipse">
            <a:avLst/>
          </a:prstGeom>
          <a:solidFill>
            <a:srgbClr val="FFFFFF"/>
          </a:solidFill>
          <a:effectLst>
            <a:outerShdw blurRad="101600" dist="50800" dir="16200000" algn="bl" rotWithShape="0">
              <a:srgbClr val="000000">
                <a:alpha val="0"/>
              </a:srgbClr>
            </a:outerShdw>
          </a:effectLst>
        </p:spPr>
        <p:txBody>
          <a:bodyPr/>
          <a:lstStyle/>
          <a:p>
            <a:endParaRPr lang="en-GB"/>
          </a:p>
        </p:txBody>
      </p:sp>
      <p:sp>
        <p:nvSpPr>
          <p:cNvPr id="13" name="Text 8"/>
          <p:cNvSpPr txBox="1"/>
          <p:nvPr/>
        </p:nvSpPr>
        <p:spPr>
          <a:xfrm>
            <a:off x="3721608" y="3474720"/>
            <a:ext cx="329184" cy="265176"/>
          </a:xfrm>
          <a:prstGeom prst="rect">
            <a:avLst/>
          </a:prstGeom>
          <a:solidFill>
            <a:srgbClr val="FFFFFF">
              <a:alpha val="0"/>
            </a:srgbClr>
          </a:solidFill>
        </p:spPr>
        <p:txBody>
          <a:bodyPr wrap="square" lIns="0" tIns="0" rIns="0" bIns="0" rtlCol="0" anchor="ctr"/>
          <a:lstStyle/>
          <a:p>
            <a:pPr algn="r">
              <a:lnSpc>
                <a:spcPct val="125000"/>
              </a:lnSpc>
            </a:pPr>
            <a:r>
              <a:rPr lang="en-US" sz="1400" dirty="0">
                <a:solidFill>
                  <a:srgbClr val="808080"/>
                </a:solidFill>
                <a:latin typeface="Barlow" panose="00000500000000000000" pitchFamily="34" charset="0"/>
                <a:ea typeface="Barlow" panose="00000500000000000000" pitchFamily="34" charset="-122"/>
                <a:cs typeface="Barlow" panose="00000500000000000000" pitchFamily="34" charset="-120"/>
              </a:rPr>
              <a:t>01</a:t>
            </a:r>
            <a:endParaRPr lang="en-US" sz="1400" dirty="0"/>
          </a:p>
        </p:txBody>
      </p:sp>
      <p:sp>
        <p:nvSpPr>
          <p:cNvPr id="14" name="Text 9"/>
          <p:cNvSpPr txBox="1"/>
          <p:nvPr/>
        </p:nvSpPr>
        <p:spPr>
          <a:xfrm>
            <a:off x="2962656" y="2944368"/>
            <a:ext cx="1097280" cy="576072"/>
          </a:xfrm>
          <a:prstGeom prst="rect">
            <a:avLst/>
          </a:prstGeom>
          <a:solidFill>
            <a:srgbClr val="FFFFFF">
              <a:alpha val="0"/>
            </a:srgbClr>
          </a:solidFill>
        </p:spPr>
        <p:txBody>
          <a:bodyPr wrap="square" lIns="0" tIns="0" rIns="0" bIns="0" rtlCol="0" anchor="ctr"/>
          <a:lstStyle/>
          <a:p>
            <a:pPr algn="r">
              <a:lnSpc>
                <a:spcPct val="125000"/>
              </a:lnSpc>
            </a:pPr>
            <a:r>
              <a:rPr lang="en-US" sz="3000" b="1" dirty="0">
                <a:solidFill>
                  <a:srgbClr val="1B2022"/>
                </a:solidFill>
                <a:latin typeface="Barlow" panose="00000500000000000000" pitchFamily="34" charset="0"/>
                <a:ea typeface="Barlow" panose="00000500000000000000" pitchFamily="34" charset="-122"/>
                <a:cs typeface="Barlow" panose="00000500000000000000" pitchFamily="34" charset="-120"/>
              </a:rPr>
              <a:t>2024</a:t>
            </a:r>
            <a:endParaRPr lang="en-US" sz="3000" dirty="0"/>
          </a:p>
        </p:txBody>
      </p:sp>
      <p:sp>
        <p:nvSpPr>
          <p:cNvPr id="15" name="Text 10"/>
          <p:cNvSpPr txBox="1"/>
          <p:nvPr/>
        </p:nvSpPr>
        <p:spPr>
          <a:xfrm>
            <a:off x="8193024" y="3483864"/>
            <a:ext cx="329184" cy="265176"/>
          </a:xfrm>
          <a:prstGeom prst="rect">
            <a:avLst/>
          </a:prstGeom>
          <a:solidFill>
            <a:srgbClr val="FFFFFF">
              <a:alpha val="0"/>
            </a:srgbClr>
          </a:solidFill>
        </p:spPr>
        <p:txBody>
          <a:bodyPr wrap="square" lIns="0" tIns="0" rIns="0" bIns="0" rtlCol="0" anchor="ctr"/>
          <a:lstStyle/>
          <a:p>
            <a:pPr algn="r">
              <a:lnSpc>
                <a:spcPct val="125000"/>
              </a:lnSpc>
            </a:pPr>
            <a:r>
              <a:rPr lang="en-US" sz="1400" dirty="0">
                <a:solidFill>
                  <a:srgbClr val="808080"/>
                </a:solidFill>
                <a:latin typeface="Barlow" panose="00000500000000000000" pitchFamily="34" charset="0"/>
                <a:ea typeface="Barlow" panose="00000500000000000000" pitchFamily="34" charset="-122"/>
                <a:cs typeface="Barlow" panose="00000500000000000000" pitchFamily="34" charset="-120"/>
              </a:rPr>
              <a:t>02</a:t>
            </a:r>
            <a:endParaRPr lang="en-US" sz="1400" dirty="0"/>
          </a:p>
        </p:txBody>
      </p:sp>
      <p:sp>
        <p:nvSpPr>
          <p:cNvPr id="16" name="Text 11"/>
          <p:cNvSpPr txBox="1"/>
          <p:nvPr/>
        </p:nvSpPr>
        <p:spPr>
          <a:xfrm>
            <a:off x="7434072" y="2944368"/>
            <a:ext cx="1097280" cy="576072"/>
          </a:xfrm>
          <a:prstGeom prst="rect">
            <a:avLst/>
          </a:prstGeom>
          <a:solidFill>
            <a:srgbClr val="FFFFFF">
              <a:alpha val="0"/>
            </a:srgbClr>
          </a:solidFill>
        </p:spPr>
        <p:txBody>
          <a:bodyPr wrap="square" lIns="0" tIns="0" rIns="0" bIns="0" rtlCol="0" anchor="ctr"/>
          <a:lstStyle/>
          <a:p>
            <a:pPr algn="r">
              <a:lnSpc>
                <a:spcPct val="125000"/>
              </a:lnSpc>
            </a:pPr>
            <a:r>
              <a:rPr lang="en-US" sz="3000" b="1" dirty="0">
                <a:solidFill>
                  <a:srgbClr val="1B2022"/>
                </a:solidFill>
                <a:latin typeface="Barlow" panose="00000500000000000000" pitchFamily="34" charset="0"/>
                <a:ea typeface="Barlow" panose="00000500000000000000" pitchFamily="34" charset="-122"/>
                <a:cs typeface="Barlow" panose="00000500000000000000" pitchFamily="34" charset="-120"/>
              </a:rPr>
              <a:t>2025</a:t>
            </a:r>
            <a:endParaRPr lang="en-US" sz="3000" dirty="0"/>
          </a:p>
        </p:txBody>
      </p:sp>
      <p:sp>
        <p:nvSpPr>
          <p:cNvPr id="17" name="Text 12"/>
          <p:cNvSpPr txBox="1"/>
          <p:nvPr/>
        </p:nvSpPr>
        <p:spPr>
          <a:xfrm>
            <a:off x="12819888" y="3483864"/>
            <a:ext cx="329184" cy="265176"/>
          </a:xfrm>
          <a:prstGeom prst="rect">
            <a:avLst/>
          </a:prstGeom>
          <a:solidFill>
            <a:srgbClr val="FFFFFF">
              <a:alpha val="0"/>
            </a:srgbClr>
          </a:solidFill>
        </p:spPr>
        <p:txBody>
          <a:bodyPr wrap="square" lIns="0" tIns="0" rIns="0" bIns="0" rtlCol="0" anchor="ctr"/>
          <a:lstStyle/>
          <a:p>
            <a:pPr algn="r">
              <a:lnSpc>
                <a:spcPct val="125000"/>
              </a:lnSpc>
            </a:pPr>
            <a:r>
              <a:rPr lang="en-US" sz="1400" dirty="0">
                <a:solidFill>
                  <a:srgbClr val="808080"/>
                </a:solidFill>
                <a:latin typeface="Barlow" panose="00000500000000000000" pitchFamily="34" charset="0"/>
                <a:ea typeface="Barlow" panose="00000500000000000000" pitchFamily="34" charset="-122"/>
                <a:cs typeface="Barlow" panose="00000500000000000000" pitchFamily="34" charset="-120"/>
              </a:rPr>
              <a:t>03</a:t>
            </a:r>
            <a:endParaRPr lang="en-US" sz="1400" dirty="0"/>
          </a:p>
        </p:txBody>
      </p:sp>
      <p:sp>
        <p:nvSpPr>
          <p:cNvPr id="18" name="Text 13"/>
          <p:cNvSpPr txBox="1"/>
          <p:nvPr/>
        </p:nvSpPr>
        <p:spPr>
          <a:xfrm>
            <a:off x="12051792" y="2944368"/>
            <a:ext cx="1097280" cy="576072"/>
          </a:xfrm>
          <a:prstGeom prst="rect">
            <a:avLst/>
          </a:prstGeom>
          <a:solidFill>
            <a:srgbClr val="FFFFFF">
              <a:alpha val="0"/>
            </a:srgbClr>
          </a:solidFill>
        </p:spPr>
        <p:txBody>
          <a:bodyPr wrap="square" lIns="0" tIns="0" rIns="0" bIns="0" rtlCol="0" anchor="ctr"/>
          <a:lstStyle/>
          <a:p>
            <a:pPr algn="r">
              <a:lnSpc>
                <a:spcPct val="125000"/>
              </a:lnSpc>
            </a:pPr>
            <a:r>
              <a:rPr lang="en-US" sz="3000" b="1" dirty="0">
                <a:solidFill>
                  <a:srgbClr val="1B2022"/>
                </a:solidFill>
                <a:latin typeface="Barlow" panose="00000500000000000000" pitchFamily="34" charset="0"/>
                <a:ea typeface="Barlow" panose="00000500000000000000" pitchFamily="34" charset="-122"/>
                <a:cs typeface="Barlow" panose="00000500000000000000" pitchFamily="34" charset="-120"/>
              </a:rPr>
              <a:t>2026</a:t>
            </a:r>
            <a:endParaRPr lang="en-US" sz="3000" dirty="0"/>
          </a:p>
        </p:txBody>
      </p:sp>
      <p:sp>
        <p:nvSpPr>
          <p:cNvPr id="19" name="Text 14"/>
          <p:cNvSpPr txBox="1"/>
          <p:nvPr/>
        </p:nvSpPr>
        <p:spPr>
          <a:xfrm>
            <a:off x="777240" y="5669280"/>
            <a:ext cx="3675888" cy="2130552"/>
          </a:xfrm>
          <a:prstGeom prst="rect">
            <a:avLst/>
          </a:prstGeom>
          <a:solidFill>
            <a:srgbClr val="FFFFFF">
              <a:alpha val="0"/>
            </a:srgbClr>
          </a:solidFill>
        </p:spPr>
        <p:txBody>
          <a:bodyPr wrap="square" lIns="0" tIns="0" rIns="0" bIns="0" rtlCol="0" anchor="t"/>
          <a:lstStyle/>
          <a:p>
            <a:pPr algn="r">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ChemDataExtractor 2.0 (自动化文本挖掘)</a:t>
            </a:r>
            <a:endParaRPr lang="en-US" sz="1400" dirty="0"/>
          </a:p>
          <a:p>
            <a:pPr algn="r">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人工审核验证准确性</a:t>
            </a:r>
            <a:endParaRPr lang="en-US" sz="1400" dirty="0"/>
          </a:p>
          <a:p>
            <a:pPr algn="r">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标准化活性单位(nM/μM转换</a:t>
            </a:r>
            <a:endParaRPr lang="en-US" sz="1400" dirty="0"/>
          </a:p>
        </p:txBody>
      </p:sp>
      <p:sp>
        <p:nvSpPr>
          <p:cNvPr id="20" name="Text 15"/>
          <p:cNvSpPr txBox="1"/>
          <p:nvPr/>
        </p:nvSpPr>
        <p:spPr>
          <a:xfrm>
            <a:off x="4992624" y="5660136"/>
            <a:ext cx="3877056" cy="2130552"/>
          </a:xfrm>
          <a:prstGeom prst="rect">
            <a:avLst/>
          </a:prstGeom>
          <a:solidFill>
            <a:srgbClr val="FFFFFF">
              <a:alpha val="0"/>
            </a:srgbClr>
          </a:solidFill>
        </p:spPr>
        <p:txBody>
          <a:bodyPr wrap="square" lIns="0" tIns="0" rIns="0" bIns="0" rtlCol="0" anchor="t"/>
          <a:lstStyle/>
          <a:p>
            <a:pPr algn="r">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不同检测方法的活性数据normalization</a:t>
            </a:r>
            <a:endParaRPr lang="en-US" sz="1400" dirty="0"/>
          </a:p>
          <a:p>
            <a:pPr algn="r">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FRET vs 荧光 vs 质谱检测的correction factor</a:t>
            </a:r>
            <a:endParaRPr lang="en-US" sz="1400" dirty="0"/>
          </a:p>
          <a:p>
            <a:pPr algn="r">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重复化合物的数据聚合(取中位数)</a:t>
            </a:r>
            <a:endParaRPr lang="en-US" sz="1400" dirty="0"/>
          </a:p>
        </p:txBody>
      </p:sp>
      <p:sp>
        <p:nvSpPr>
          <p:cNvPr id="21" name="Text 16"/>
          <p:cNvSpPr txBox="1"/>
          <p:nvPr/>
        </p:nvSpPr>
        <p:spPr>
          <a:xfrm>
            <a:off x="9710928" y="5669280"/>
            <a:ext cx="3813048" cy="2130552"/>
          </a:xfrm>
          <a:prstGeom prst="rect">
            <a:avLst/>
          </a:prstGeom>
          <a:solidFill>
            <a:srgbClr val="FFFFFF">
              <a:alpha val="0"/>
            </a:srgbClr>
          </a:solidFill>
        </p:spPr>
        <p:txBody>
          <a:bodyPr wrap="square" rtlCol="0" anchor="ctr"/>
          <a:lstStyle/>
          <a:p>
            <a:endParaRPr lang="en-US" dirty="0"/>
          </a:p>
        </p:txBody>
      </p:sp>
      <p:sp>
        <p:nvSpPr>
          <p:cNvPr id="22" name="Text 17"/>
          <p:cNvSpPr txBox="1"/>
          <p:nvPr/>
        </p:nvSpPr>
        <p:spPr>
          <a:xfrm>
            <a:off x="777240" y="4892040"/>
            <a:ext cx="3675888" cy="667512"/>
          </a:xfrm>
          <a:prstGeom prst="rect">
            <a:avLst/>
          </a:prstGeom>
          <a:solidFill>
            <a:srgbClr val="FFFFFF">
              <a:alpha val="0"/>
            </a:srgbClr>
          </a:solidFill>
        </p:spPr>
        <p:txBody>
          <a:bodyPr wrap="square" lIns="0" tIns="0" rIns="0" bIns="0" rtlCol="0" anchor="b"/>
          <a:lstStyle/>
          <a:p>
            <a:pPr algn="r">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系统化文献检索</a:t>
            </a:r>
            <a:endParaRPr lang="en-US" sz="2000" dirty="0"/>
          </a:p>
        </p:txBody>
      </p:sp>
      <p:sp>
        <p:nvSpPr>
          <p:cNvPr id="23" name="Text 18"/>
          <p:cNvSpPr txBox="1"/>
          <p:nvPr/>
        </p:nvSpPr>
        <p:spPr>
          <a:xfrm>
            <a:off x="4992624" y="4892040"/>
            <a:ext cx="3877056" cy="667512"/>
          </a:xfrm>
          <a:prstGeom prst="rect">
            <a:avLst/>
          </a:prstGeom>
          <a:solidFill>
            <a:srgbClr val="FFFFFF">
              <a:alpha val="0"/>
            </a:srgbClr>
          </a:solidFill>
        </p:spPr>
        <p:txBody>
          <a:bodyPr wrap="square" lIns="0" tIns="0" rIns="0" bIns="0" rtlCol="0" anchor="b"/>
          <a:lstStyle/>
          <a:p>
            <a:pPr algn="r">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结构化数据提取工具</a:t>
            </a:r>
            <a:endParaRPr lang="en-US" sz="2000" dirty="0"/>
          </a:p>
        </p:txBody>
      </p:sp>
      <p:sp>
        <p:nvSpPr>
          <p:cNvPr id="24" name="Text 19"/>
          <p:cNvSpPr txBox="1"/>
          <p:nvPr/>
        </p:nvSpPr>
        <p:spPr>
          <a:xfrm>
            <a:off x="9710928" y="4892040"/>
            <a:ext cx="3813048" cy="667512"/>
          </a:xfrm>
          <a:prstGeom prst="rect">
            <a:avLst/>
          </a:prstGeom>
          <a:solidFill>
            <a:srgbClr val="FFFFFF">
              <a:alpha val="0"/>
            </a:srgbClr>
          </a:solidFill>
        </p:spPr>
        <p:txBody>
          <a:bodyPr wrap="square" lIns="0" tIns="0" rIns="0" bIns="0" rtlCol="0" anchor="b"/>
          <a:lstStyle/>
          <a:p>
            <a:pPr algn="r">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Meta分析数据整合</a:t>
            </a:r>
            <a:endParaRPr lang="en-US" sz="2000" dirty="0"/>
          </a:p>
        </p:txBody>
      </p:sp>
      <p:pic>
        <p:nvPicPr>
          <p:cNvPr id="25"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240" y="466344"/>
            <a:ext cx="612648" cy="85953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691640"/>
            <a:ext cx="14429232" cy="4032504"/>
          </a:xfrm>
          <a:prstGeom prst="rect">
            <a:avLst/>
          </a:prstGeom>
        </p:spPr>
      </p:pic>
      <p:sp>
        <p:nvSpPr>
          <p:cNvPr id="3" name="Shape 0"/>
          <p:cNvSpPr/>
          <p:nvPr/>
        </p:nvSpPr>
        <p:spPr>
          <a:xfrm>
            <a:off x="1947672" y="1856232"/>
            <a:ext cx="457200" cy="457200"/>
          </a:xfrm>
          <a:prstGeom prst="ellipse">
            <a:avLst/>
          </a:prstGeom>
          <a:solidFill>
            <a:srgbClr val="376ADA"/>
          </a:solidFill>
          <a:ln w="19050">
            <a:solidFill>
              <a:srgbClr val="376ADA"/>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4" name="Shape 1"/>
          <p:cNvSpPr/>
          <p:nvPr/>
        </p:nvSpPr>
        <p:spPr>
          <a:xfrm>
            <a:off x="7781544" y="1856232"/>
            <a:ext cx="457200" cy="457200"/>
          </a:xfrm>
          <a:prstGeom prst="ellipse">
            <a:avLst/>
          </a:prstGeom>
          <a:solidFill>
            <a:srgbClr val="2FBEEB"/>
          </a:solidFill>
          <a:ln w="19050">
            <a:solidFill>
              <a:srgbClr val="2FBEEB"/>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5" name="Shape 2"/>
          <p:cNvSpPr/>
          <p:nvPr/>
        </p:nvSpPr>
        <p:spPr>
          <a:xfrm>
            <a:off x="5440680" y="5230368"/>
            <a:ext cx="457200" cy="457200"/>
          </a:xfrm>
          <a:prstGeom prst="ellipse">
            <a:avLst/>
          </a:prstGeom>
          <a:solidFill>
            <a:srgbClr val="376ADA"/>
          </a:solidFill>
          <a:ln w="19050">
            <a:solidFill>
              <a:srgbClr val="376ADA"/>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6" name="Text 3"/>
          <p:cNvSpPr txBox="1"/>
          <p:nvPr/>
        </p:nvSpPr>
        <p:spPr>
          <a:xfrm>
            <a:off x="1984248" y="1901952"/>
            <a:ext cx="384048" cy="374904"/>
          </a:xfrm>
          <a:prstGeom prst="rect">
            <a:avLst/>
          </a:prstGeom>
          <a:solidFill>
            <a:srgbClr val="FFFFFF">
              <a:alpha val="0"/>
            </a:srgbClr>
          </a:solidFill>
        </p:spPr>
        <p:txBody>
          <a:bodyPr wrap="square" lIns="0" tIns="0" rIns="0" bIns="0" rtlCol="0" anchor="ctr"/>
          <a:lstStyle/>
          <a:p>
            <a:pPr algn="ctr">
              <a:lnSpc>
                <a:spcPct val="125000"/>
              </a:lnSpc>
            </a:pPr>
            <a:r>
              <a:rPr lang="en-US" sz="1400" b="1" dirty="0">
                <a:solidFill>
                  <a:srgbClr val="FFFFFF"/>
                </a:solidFill>
                <a:latin typeface="Barlow" panose="00000500000000000000" pitchFamily="34" charset="0"/>
                <a:ea typeface="Barlow" panose="00000500000000000000" pitchFamily="34" charset="-122"/>
                <a:cs typeface="Barlow" panose="00000500000000000000" pitchFamily="34" charset="-120"/>
              </a:rPr>
              <a:t>01</a:t>
            </a:r>
            <a:endParaRPr lang="en-US" sz="1400" dirty="0"/>
          </a:p>
        </p:txBody>
      </p:sp>
      <p:sp>
        <p:nvSpPr>
          <p:cNvPr id="7" name="Text 4"/>
          <p:cNvSpPr txBox="1"/>
          <p:nvPr/>
        </p:nvSpPr>
        <p:spPr>
          <a:xfrm>
            <a:off x="7827264" y="1901952"/>
            <a:ext cx="374904" cy="374904"/>
          </a:xfrm>
          <a:prstGeom prst="rect">
            <a:avLst/>
          </a:prstGeom>
          <a:solidFill>
            <a:srgbClr val="FFFFFF">
              <a:alpha val="0"/>
            </a:srgbClr>
          </a:solidFill>
        </p:spPr>
        <p:txBody>
          <a:bodyPr wrap="square" lIns="0" tIns="0" rIns="0" bIns="0" rtlCol="0" anchor="ctr"/>
          <a:lstStyle/>
          <a:p>
            <a:pPr algn="ctr">
              <a:lnSpc>
                <a:spcPct val="125000"/>
              </a:lnSpc>
            </a:pPr>
            <a:r>
              <a:rPr lang="en-US" sz="1400" b="1" dirty="0">
                <a:solidFill>
                  <a:srgbClr val="FFFFFF"/>
                </a:solidFill>
                <a:latin typeface="Barlow" panose="00000500000000000000" pitchFamily="34" charset="0"/>
                <a:ea typeface="Barlow" panose="00000500000000000000" pitchFamily="34" charset="-122"/>
                <a:cs typeface="Barlow" panose="00000500000000000000" pitchFamily="34" charset="-120"/>
              </a:rPr>
              <a:t>02</a:t>
            </a:r>
            <a:endParaRPr lang="en-US" sz="1400" dirty="0"/>
          </a:p>
        </p:txBody>
      </p:sp>
      <p:sp>
        <p:nvSpPr>
          <p:cNvPr id="8" name="Text 5"/>
          <p:cNvSpPr txBox="1"/>
          <p:nvPr/>
        </p:nvSpPr>
        <p:spPr>
          <a:xfrm>
            <a:off x="5486400" y="5276088"/>
            <a:ext cx="384048" cy="384048"/>
          </a:xfrm>
          <a:prstGeom prst="rect">
            <a:avLst/>
          </a:prstGeom>
          <a:solidFill>
            <a:srgbClr val="FFFFFF">
              <a:alpha val="0"/>
            </a:srgbClr>
          </a:solidFill>
        </p:spPr>
        <p:txBody>
          <a:bodyPr wrap="square" lIns="0" tIns="0" rIns="0" bIns="0" rtlCol="0" anchor="ctr"/>
          <a:lstStyle/>
          <a:p>
            <a:pPr algn="ctr">
              <a:lnSpc>
                <a:spcPct val="125000"/>
              </a:lnSpc>
            </a:pPr>
            <a:r>
              <a:rPr lang="en-US" sz="1400" b="1" dirty="0">
                <a:solidFill>
                  <a:srgbClr val="FFFFFF"/>
                </a:solidFill>
                <a:latin typeface="Barlow" panose="00000500000000000000" pitchFamily="34" charset="0"/>
                <a:ea typeface="Barlow" panose="00000500000000000000" pitchFamily="34" charset="-122"/>
                <a:cs typeface="Barlow" panose="00000500000000000000" pitchFamily="34" charset="-120"/>
              </a:rPr>
              <a:t>03</a:t>
            </a:r>
            <a:endParaRPr lang="en-US" sz="1400" dirty="0"/>
          </a:p>
        </p:txBody>
      </p:sp>
      <p:sp>
        <p:nvSpPr>
          <p:cNvPr id="9" name="Text 6"/>
          <p:cNvSpPr txBox="1"/>
          <p:nvPr/>
        </p:nvSpPr>
        <p:spPr>
          <a:xfrm>
            <a:off x="1389888" y="475488"/>
            <a:ext cx="13048488" cy="841248"/>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Phase 3: 虚拟筛选扩增 (Timeline: 1-2周)</a:t>
            </a:r>
            <a:endParaRPr lang="en-US" sz="3600" dirty="0"/>
          </a:p>
        </p:txBody>
      </p:sp>
      <p:sp>
        <p:nvSpPr>
          <p:cNvPr id="10" name="Text 7"/>
          <p:cNvSpPr txBox="1"/>
          <p:nvPr/>
        </p:nvSpPr>
        <p:spPr>
          <a:xfrm>
            <a:off x="1947672" y="2843784"/>
            <a:ext cx="4379976" cy="1709928"/>
          </a:xfrm>
          <a:prstGeom prst="rect">
            <a:avLst/>
          </a:prstGeom>
          <a:solidFill>
            <a:srgbClr val="FFFFFF">
              <a:alpha val="0"/>
            </a:srgbClr>
          </a:solidFill>
        </p:spPr>
        <p:txBody>
          <a:bodyPr wrap="square" lIns="0" tIns="0" rIns="0" bIns="0" rtlCol="0" anchor="t"/>
          <a:lstStyle/>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生成近似活性的"准训练数据"</a:t>
            </a:r>
            <a:endParaRPr lang="en-US" sz="1500" dirty="0"/>
          </a:p>
        </p:txBody>
      </p:sp>
      <p:sp>
        <p:nvSpPr>
          <p:cNvPr id="11" name="Text 8"/>
          <p:cNvSpPr txBox="1"/>
          <p:nvPr/>
        </p:nvSpPr>
        <p:spPr>
          <a:xfrm>
            <a:off x="1947672" y="2450592"/>
            <a:ext cx="4379976" cy="347472"/>
          </a:xfrm>
          <a:prstGeom prst="rect">
            <a:avLst/>
          </a:prstGeom>
          <a:solidFill>
            <a:srgbClr val="FFFFFF">
              <a:alpha val="0"/>
            </a:srgbClr>
          </a:solidFill>
        </p:spPr>
        <p:txBody>
          <a:bodyPr wrap="square" lIns="0" tIns="0" rIns="0" bIns="0" rtlCol="0" anchor="t"/>
          <a:lstStyle/>
          <a:p>
            <a:pPr algn="l">
              <a:lnSpc>
                <a:spcPct val="125000"/>
              </a:lnSpc>
            </a:pPr>
            <a:r>
              <a:rPr lang="en-US" sz="18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目的</a:t>
            </a:r>
            <a:endParaRPr lang="en-US" sz="1800" dirty="0"/>
          </a:p>
        </p:txBody>
      </p:sp>
      <p:sp>
        <p:nvSpPr>
          <p:cNvPr id="12" name="Text 9"/>
          <p:cNvSpPr txBox="1"/>
          <p:nvPr/>
        </p:nvSpPr>
        <p:spPr>
          <a:xfrm>
            <a:off x="7781544" y="2843784"/>
            <a:ext cx="4379976" cy="1709928"/>
          </a:xfrm>
          <a:prstGeom prst="rect">
            <a:avLst/>
          </a:prstGeom>
          <a:solidFill>
            <a:srgbClr val="FFFFFF">
              <a:alpha val="0"/>
            </a:srgbClr>
          </a:solidFill>
        </p:spPr>
        <p:txBody>
          <a:bodyPr wrap="square" lIns="0" tIns="0" rIns="0" bIns="0" rtlCol="0" anchor="t"/>
          <a:lstStyle/>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从现有729个化合物计算Morgan指纹相似度</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从ZINC15/Enamine REAL筛选Tanimoto&gt;0.7的分子</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用集成模型预测活性(XGBoost+RF+SVM投票)</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仅保留预测置信度&gt;0.8的数据</a:t>
            </a:r>
            <a:endParaRPr lang="en-US" sz="1500" dirty="0"/>
          </a:p>
        </p:txBody>
      </p:sp>
      <p:sp>
        <p:nvSpPr>
          <p:cNvPr id="13" name="Text 10"/>
          <p:cNvSpPr txBox="1"/>
          <p:nvPr/>
        </p:nvSpPr>
        <p:spPr>
          <a:xfrm>
            <a:off x="7781544" y="2450592"/>
            <a:ext cx="4379976" cy="347472"/>
          </a:xfrm>
          <a:prstGeom prst="rect">
            <a:avLst/>
          </a:prstGeom>
          <a:solidFill>
            <a:srgbClr val="FFFFFF">
              <a:alpha val="0"/>
            </a:srgbClr>
          </a:solidFill>
        </p:spPr>
        <p:txBody>
          <a:bodyPr wrap="square" lIns="0" tIns="0" rIns="0" bIns="0" rtlCol="0" anchor="t"/>
          <a:lstStyle/>
          <a:p>
            <a:pPr algn="l">
              <a:lnSpc>
                <a:spcPct val="125000"/>
              </a:lnSpc>
            </a:pPr>
            <a:r>
              <a:rPr lang="en-US" sz="18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策略</a:t>
            </a:r>
            <a:endParaRPr lang="en-US" sz="1800" dirty="0"/>
          </a:p>
        </p:txBody>
      </p:sp>
      <p:sp>
        <p:nvSpPr>
          <p:cNvPr id="14" name="Text 11"/>
          <p:cNvSpPr txBox="1"/>
          <p:nvPr/>
        </p:nvSpPr>
        <p:spPr>
          <a:xfrm>
            <a:off x="5440680" y="6217920"/>
            <a:ext cx="4379976" cy="1709928"/>
          </a:xfrm>
          <a:prstGeom prst="rect">
            <a:avLst/>
          </a:prstGeom>
          <a:solidFill>
            <a:srgbClr val="FFFFFF">
              <a:alpha val="0"/>
            </a:srgbClr>
          </a:solidFill>
        </p:spPr>
        <p:txBody>
          <a:bodyPr wrap="square" lIns="0" tIns="0" rIns="0" bIns="0" rtlCol="0" anchor="t"/>
          <a:lstStyle/>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标记为"伪标签数据"(pseudo-labeled)</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训练时权重降低50%</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仅用于数据增强，不用于最终验证</a:t>
            </a:r>
            <a:endParaRPr lang="en-US" sz="1500" dirty="0"/>
          </a:p>
        </p:txBody>
      </p:sp>
      <p:sp>
        <p:nvSpPr>
          <p:cNvPr id="15" name="Text 12"/>
          <p:cNvSpPr txBox="1"/>
          <p:nvPr/>
        </p:nvSpPr>
        <p:spPr>
          <a:xfrm>
            <a:off x="5440680" y="5824728"/>
            <a:ext cx="4379976" cy="347472"/>
          </a:xfrm>
          <a:prstGeom prst="rect">
            <a:avLst/>
          </a:prstGeom>
          <a:solidFill>
            <a:srgbClr val="FFFFFF">
              <a:alpha val="0"/>
            </a:srgbClr>
          </a:solidFill>
        </p:spPr>
        <p:txBody>
          <a:bodyPr wrap="square" lIns="0" tIns="0" rIns="0" bIns="0" rtlCol="0" anchor="t"/>
          <a:lstStyle/>
          <a:p>
            <a:pPr algn="l">
              <a:lnSpc>
                <a:spcPct val="125000"/>
              </a:lnSpc>
            </a:pPr>
            <a:r>
              <a:rPr lang="en-US" sz="18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质量控制</a:t>
            </a:r>
            <a:endParaRPr lang="en-US" sz="1800" dirty="0"/>
          </a:p>
        </p:txBody>
      </p:sp>
      <p:pic>
        <p:nvPicPr>
          <p:cNvPr id="1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240" y="466344"/>
            <a:ext cx="612648" cy="85953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400" y="3246120"/>
            <a:ext cx="4041648" cy="2734056"/>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1144" y="3246120"/>
            <a:ext cx="4041648" cy="2734056"/>
          </a:xfrm>
          <a:prstGeom prst="rect">
            <a:avLst/>
          </a:prstGeom>
        </p:spPr>
      </p:pic>
      <p:sp>
        <p:nvSpPr>
          <p:cNvPr id="4" name="Text 0"/>
          <p:cNvSpPr txBox="1"/>
          <p:nvPr/>
        </p:nvSpPr>
        <p:spPr>
          <a:xfrm>
            <a:off x="1389888" y="475488"/>
            <a:ext cx="13048488" cy="841248"/>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Phase 4: 主动学习迭代 (Timeline: 持续)</a:t>
            </a:r>
            <a:endParaRPr lang="en-US" sz="3600" dirty="0"/>
          </a:p>
        </p:txBody>
      </p:sp>
      <p:sp>
        <p:nvSpPr>
          <p:cNvPr id="5" name="Text 1"/>
          <p:cNvSpPr txBox="1"/>
          <p:nvPr/>
        </p:nvSpPr>
        <p:spPr>
          <a:xfrm>
            <a:off x="704088" y="4233672"/>
            <a:ext cx="3337560" cy="2121408"/>
          </a:xfrm>
          <a:prstGeom prst="rect">
            <a:avLst/>
          </a:prstGeom>
          <a:solidFill>
            <a:srgbClr val="FFFFFF">
              <a:alpha val="0"/>
            </a:srgbClr>
          </a:solidFill>
        </p:spPr>
        <p:txBody>
          <a:bodyPr wrap="square" lIns="0" tIns="0" rIns="0" bIns="0" rtlCol="0" anchor="t"/>
          <a:lstStyle/>
          <a:p>
            <a:pPr algn="r">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Monte Carlo Dropout (20次前向传播)</a:t>
            </a:r>
            <a:endParaRPr lang="en-US" sz="1500" dirty="0"/>
          </a:p>
          <a:p>
            <a:pPr algn="r">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标准差&gt;0.5 pIC50视为高不确定性</a:t>
            </a:r>
            <a:endParaRPr lang="en-US" sz="1500" dirty="0"/>
          </a:p>
          <a:p>
            <a:pPr algn="r">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优先采样边界区域分子</a:t>
            </a:r>
            <a:endParaRPr lang="en-US" sz="1500" dirty="0"/>
          </a:p>
        </p:txBody>
      </p:sp>
      <p:sp>
        <p:nvSpPr>
          <p:cNvPr id="6" name="Text 2"/>
          <p:cNvSpPr txBox="1"/>
          <p:nvPr/>
        </p:nvSpPr>
        <p:spPr>
          <a:xfrm>
            <a:off x="704088" y="3493008"/>
            <a:ext cx="3337560" cy="704088"/>
          </a:xfrm>
          <a:prstGeom prst="rect">
            <a:avLst/>
          </a:prstGeom>
          <a:solidFill>
            <a:srgbClr val="FFFFFF">
              <a:alpha val="0"/>
            </a:srgbClr>
          </a:solidFill>
        </p:spPr>
        <p:txBody>
          <a:bodyPr wrap="square" lIns="0" tIns="0" rIns="0" bIns="0" rtlCol="0" anchor="b"/>
          <a:lstStyle/>
          <a:p>
            <a:pPr algn="r">
              <a:lnSpc>
                <a:spcPct val="125000"/>
              </a:lnSpc>
            </a:pPr>
            <a:r>
              <a:rPr lang="en-US" sz="1800" b="1" dirty="0">
                <a:solidFill>
                  <a:srgbClr val="376ADA"/>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循环策略</a:t>
            </a:r>
            <a:endParaRPr lang="en-US" sz="1800" dirty="0"/>
          </a:p>
        </p:txBody>
      </p:sp>
      <p:sp>
        <p:nvSpPr>
          <p:cNvPr id="7" name="Text 3"/>
          <p:cNvSpPr txBox="1"/>
          <p:nvPr/>
        </p:nvSpPr>
        <p:spPr>
          <a:xfrm>
            <a:off x="11210544" y="4233672"/>
            <a:ext cx="3337560" cy="2121408"/>
          </a:xfrm>
          <a:prstGeom prst="rect">
            <a:avLst/>
          </a:prstGeom>
          <a:solidFill>
            <a:srgbClr val="FFFFFF">
              <a:alpha val="0"/>
            </a:srgbClr>
          </a:solidFill>
        </p:spPr>
        <p:txBody>
          <a:bodyPr wrap="square" rtlCol="0" anchor="ctr"/>
          <a:lstStyle/>
          <a:p>
            <a:endParaRPr lang="en-US" dirty="0"/>
          </a:p>
        </p:txBody>
      </p:sp>
      <p:sp>
        <p:nvSpPr>
          <p:cNvPr id="8" name="Text 4"/>
          <p:cNvSpPr txBox="1"/>
          <p:nvPr/>
        </p:nvSpPr>
        <p:spPr>
          <a:xfrm>
            <a:off x="11210544" y="3493008"/>
            <a:ext cx="3337560" cy="704088"/>
          </a:xfrm>
          <a:prstGeom prst="rect">
            <a:avLst/>
          </a:prstGeom>
          <a:solidFill>
            <a:srgbClr val="FFFFFF">
              <a:alpha val="0"/>
            </a:srgbClr>
          </a:solidFill>
        </p:spPr>
        <p:txBody>
          <a:bodyPr wrap="square" lIns="0" tIns="0" rIns="0" bIns="0" rtlCol="0" anchor="b"/>
          <a:lstStyle/>
          <a:p>
            <a:pPr algn="l">
              <a:lnSpc>
                <a:spcPct val="125000"/>
              </a:lnSpc>
            </a:pPr>
            <a:r>
              <a:rPr lang="en-US" sz="1800" b="1" dirty="0">
                <a:solidFill>
                  <a:srgbClr val="2FBEEB"/>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不确定性量化</a:t>
            </a:r>
            <a:endParaRPr lang="en-US" sz="180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05856" y="4352544"/>
            <a:ext cx="521208" cy="521208"/>
          </a:xfrm>
          <a:prstGeom prst="rect">
            <a:avLst/>
          </a:prstGeom>
        </p:spPr>
      </p:pic>
      <p:pic>
        <p:nvPicPr>
          <p:cNvPr id="1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4272" y="4370832"/>
            <a:ext cx="502920" cy="502920"/>
          </a:xfrm>
          <a:prstGeom prst="rect">
            <a:avLst/>
          </a:prstGeom>
        </p:spPr>
      </p:pic>
      <p:pic>
        <p:nvPicPr>
          <p:cNvPr id="11"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7240" y="466344"/>
            <a:ext cx="612648" cy="85953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736" b="703"/>
          <a:stretch>
            <a:fillRect/>
          </a:stretch>
        </p:blipFill>
        <p:spPr>
          <a:xfrm>
            <a:off x="0" y="0"/>
            <a:ext cx="3803904" cy="8577072"/>
          </a:xfrm>
          <a:prstGeom prst="rect">
            <a:avLst/>
          </a:prstGeom>
        </p:spPr>
      </p:pic>
      <p:sp>
        <p:nvSpPr>
          <p:cNvPr id="3" name="Text 0"/>
          <p:cNvSpPr txBox="1"/>
          <p:nvPr/>
        </p:nvSpPr>
        <p:spPr>
          <a:xfrm>
            <a:off x="5193792" y="190195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项目现状评估 - 客观分析</a:t>
            </a:r>
            <a:endParaRPr lang="en-US" sz="2000" dirty="0"/>
          </a:p>
        </p:txBody>
      </p:sp>
      <p:sp>
        <p:nvSpPr>
          <p:cNvPr id="4" name="Text 1"/>
          <p:cNvSpPr txBox="1"/>
          <p:nvPr/>
        </p:nvSpPr>
        <p:spPr>
          <a:xfrm>
            <a:off x="4773168" y="1901952"/>
            <a:ext cx="31089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01</a:t>
            </a:r>
            <a:endParaRPr lang="en-US" sz="2000" dirty="0"/>
          </a:p>
        </p:txBody>
      </p:sp>
      <p:sp>
        <p:nvSpPr>
          <p:cNvPr id="5" name="Text 2"/>
          <p:cNvSpPr txBox="1"/>
          <p:nvPr/>
        </p:nvSpPr>
        <p:spPr>
          <a:xfrm>
            <a:off x="5193792" y="255117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关键科学问题 - pIC50 vs IC50</a:t>
            </a:r>
            <a:endParaRPr lang="en-US" sz="2000" dirty="0"/>
          </a:p>
        </p:txBody>
      </p:sp>
      <p:sp>
        <p:nvSpPr>
          <p:cNvPr id="6" name="Text 3"/>
          <p:cNvSpPr txBox="1"/>
          <p:nvPr/>
        </p:nvSpPr>
        <p:spPr>
          <a:xfrm>
            <a:off x="4773168" y="255117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02</a:t>
            </a:r>
            <a:endParaRPr lang="en-US" sz="2000" dirty="0"/>
          </a:p>
        </p:txBody>
      </p:sp>
      <p:sp>
        <p:nvSpPr>
          <p:cNvPr id="7" name="Text 4"/>
          <p:cNvSpPr txBox="1"/>
          <p:nvPr/>
        </p:nvSpPr>
        <p:spPr>
          <a:xfrm>
            <a:off x="5193792" y="31912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数据扩展Protocol - 系统化方案</a:t>
            </a:r>
            <a:endParaRPr lang="en-US" sz="2000" dirty="0"/>
          </a:p>
        </p:txBody>
      </p:sp>
      <p:sp>
        <p:nvSpPr>
          <p:cNvPr id="8" name="Text 5"/>
          <p:cNvSpPr txBox="1"/>
          <p:nvPr/>
        </p:nvSpPr>
        <p:spPr>
          <a:xfrm>
            <a:off x="4773168" y="3191256"/>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03</a:t>
            </a:r>
            <a:endParaRPr lang="en-US" sz="2000" dirty="0"/>
          </a:p>
        </p:txBody>
      </p:sp>
      <p:sp>
        <p:nvSpPr>
          <p:cNvPr id="9" name="Text 6"/>
          <p:cNvSpPr txBox="1"/>
          <p:nvPr/>
        </p:nvSpPr>
        <p:spPr>
          <a:xfrm>
            <a:off x="5193792" y="3840480"/>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改进QSAR模型 - 算法升级路线</a:t>
            </a:r>
            <a:endParaRPr lang="en-US" sz="2000" dirty="0"/>
          </a:p>
        </p:txBody>
      </p:sp>
      <p:sp>
        <p:nvSpPr>
          <p:cNvPr id="10" name="Text 7"/>
          <p:cNvSpPr txBox="1"/>
          <p:nvPr/>
        </p:nvSpPr>
        <p:spPr>
          <a:xfrm>
            <a:off x="4773168" y="3840480"/>
            <a:ext cx="42062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376ADA"/>
                </a:solidFill>
                <a:latin typeface="Barlow" panose="00000500000000000000" pitchFamily="34" charset="0"/>
                <a:ea typeface="Barlow" panose="00000500000000000000" pitchFamily="34" charset="-122"/>
                <a:cs typeface="Barlow" panose="00000500000000000000" pitchFamily="34" charset="-120"/>
              </a:rPr>
              <a:t>04</a:t>
            </a:r>
            <a:endParaRPr lang="en-US" sz="2000" dirty="0"/>
          </a:p>
        </p:txBody>
      </p:sp>
      <p:sp>
        <p:nvSpPr>
          <p:cNvPr id="11" name="Text 8"/>
          <p:cNvSpPr txBox="1"/>
          <p:nvPr/>
        </p:nvSpPr>
        <p:spPr>
          <a:xfrm>
            <a:off x="5193792" y="448970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实验验证设计 - 关键突破点</a:t>
            </a:r>
            <a:endParaRPr lang="en-US" sz="2000" dirty="0"/>
          </a:p>
        </p:txBody>
      </p:sp>
      <p:sp>
        <p:nvSpPr>
          <p:cNvPr id="12" name="Text 9"/>
          <p:cNvSpPr txBox="1"/>
          <p:nvPr/>
        </p:nvSpPr>
        <p:spPr>
          <a:xfrm>
            <a:off x="4773168" y="448970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05</a:t>
            </a:r>
            <a:endParaRPr lang="en-US" sz="2000" dirty="0"/>
          </a:p>
        </p:txBody>
      </p:sp>
      <p:sp>
        <p:nvSpPr>
          <p:cNvPr id="13" name="Text 10"/>
          <p:cNvSpPr txBox="1"/>
          <p:nvPr/>
        </p:nvSpPr>
        <p:spPr>
          <a:xfrm>
            <a:off x="5193792" y="512978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补充分析 - 论文必需内容</a:t>
            </a:r>
            <a:endParaRPr lang="en-US" sz="2000" dirty="0"/>
          </a:p>
        </p:txBody>
      </p:sp>
      <p:sp>
        <p:nvSpPr>
          <p:cNvPr id="14" name="Text 11"/>
          <p:cNvSpPr txBox="1"/>
          <p:nvPr/>
        </p:nvSpPr>
        <p:spPr>
          <a:xfrm>
            <a:off x="0" y="0"/>
            <a:ext cx="1289304" cy="265176"/>
          </a:xfrm>
          <a:prstGeom prst="rect">
            <a:avLst/>
          </a:prstGeom>
          <a:solidFill>
            <a:srgbClr val="FFFFFF">
              <a:alpha val="0"/>
            </a:srgbClr>
          </a:solidFill>
        </p:spPr>
        <p:txBody>
          <a:bodyPr wrap="square" lIns="0" tIns="0" rIns="0" bIns="0" rtlCol="0" anchor="ctr"/>
          <a:lstStyle/>
          <a:p>
            <a:pPr algn="l">
              <a:lnSpc>
                <a:spcPct val="125000"/>
              </a:lnSpc>
            </a:pPr>
            <a:r>
              <a:rPr lang="en-US" sz="1400"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成功指标 (KPIs)</a:t>
            </a:r>
            <a:endParaRPr lang="en-US" sz="1400" dirty="0"/>
          </a:p>
        </p:txBody>
      </p:sp>
      <p:sp>
        <p:nvSpPr>
          <p:cNvPr id="15" name="Text 12"/>
          <p:cNvSpPr txBox="1"/>
          <p:nvPr/>
        </p:nvSpPr>
        <p:spPr>
          <a:xfrm>
            <a:off x="0" y="0"/>
            <a:ext cx="1069848" cy="265176"/>
          </a:xfrm>
          <a:prstGeom prst="rect">
            <a:avLst/>
          </a:prstGeom>
          <a:solidFill>
            <a:srgbClr val="FFFFFF">
              <a:alpha val="0"/>
            </a:srgbClr>
          </a:solidFill>
        </p:spPr>
        <p:txBody>
          <a:bodyPr wrap="square" lIns="0" tIns="0" rIns="0" bIns="0" rtlCol="0" anchor="ctr"/>
          <a:lstStyle/>
          <a:p>
            <a:pPr algn="l">
              <a:lnSpc>
                <a:spcPct val="125000"/>
              </a:lnSpc>
            </a:pPr>
            <a:r>
              <a:rPr lang="en-US" sz="1400"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结论与展望</a:t>
            </a:r>
            <a:endParaRPr lang="en-US" sz="1400" dirty="0"/>
          </a:p>
        </p:txBody>
      </p:sp>
      <p:sp>
        <p:nvSpPr>
          <p:cNvPr id="16" name="Text 13"/>
          <p:cNvSpPr txBox="1"/>
          <p:nvPr/>
        </p:nvSpPr>
        <p:spPr>
          <a:xfrm>
            <a:off x="4773168" y="512978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06</a:t>
            </a:r>
            <a:endParaRPr lang="en-US" sz="2000" dirty="0"/>
          </a:p>
        </p:txBody>
      </p:sp>
      <p:sp>
        <p:nvSpPr>
          <p:cNvPr id="17" name="Text 14"/>
          <p:cNvSpPr txBox="1"/>
          <p:nvPr/>
        </p:nvSpPr>
        <p:spPr>
          <a:xfrm>
            <a:off x="5193792" y="5779008"/>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顶刊投稿路线图</a:t>
            </a:r>
            <a:endParaRPr lang="en-US" sz="2000" dirty="0"/>
          </a:p>
        </p:txBody>
      </p:sp>
      <p:sp>
        <p:nvSpPr>
          <p:cNvPr id="18" name="Text 15"/>
          <p:cNvSpPr txBox="1"/>
          <p:nvPr/>
        </p:nvSpPr>
        <p:spPr>
          <a:xfrm>
            <a:off x="4773168" y="5779008"/>
            <a:ext cx="384048"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07</a:t>
            </a:r>
            <a:endParaRPr lang="en-US" sz="2000" dirty="0"/>
          </a:p>
        </p:txBody>
      </p:sp>
      <p:sp>
        <p:nvSpPr>
          <p:cNvPr id="19" name="Text 16"/>
          <p:cNvSpPr txBox="1"/>
          <p:nvPr/>
        </p:nvSpPr>
        <p:spPr>
          <a:xfrm>
            <a:off x="5193792" y="642823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即刻行动计划 (3个月速赢)</a:t>
            </a:r>
            <a:endParaRPr lang="en-US" sz="2000" dirty="0"/>
          </a:p>
        </p:txBody>
      </p:sp>
      <p:sp>
        <p:nvSpPr>
          <p:cNvPr id="20" name="Text 17"/>
          <p:cNvSpPr txBox="1"/>
          <p:nvPr/>
        </p:nvSpPr>
        <p:spPr>
          <a:xfrm>
            <a:off x="4773168" y="6428232"/>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08</a:t>
            </a:r>
            <a:endParaRPr lang="en-US" sz="2000" dirty="0"/>
          </a:p>
        </p:txBody>
      </p:sp>
      <p:sp>
        <p:nvSpPr>
          <p:cNvPr id="21" name="Text 18"/>
          <p:cNvSpPr txBox="1"/>
          <p:nvPr/>
        </p:nvSpPr>
        <p:spPr>
          <a:xfrm>
            <a:off x="5193792" y="70774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资源需求评估</a:t>
            </a:r>
            <a:endParaRPr lang="en-US" sz="2000" dirty="0"/>
          </a:p>
        </p:txBody>
      </p:sp>
      <p:sp>
        <p:nvSpPr>
          <p:cNvPr id="22" name="Text 19"/>
          <p:cNvSpPr txBox="1"/>
          <p:nvPr/>
        </p:nvSpPr>
        <p:spPr>
          <a:xfrm>
            <a:off x="4773168" y="707745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09</a:t>
            </a:r>
            <a:endParaRPr lang="en-US" sz="2000" dirty="0"/>
          </a:p>
        </p:txBody>
      </p:sp>
      <p:sp>
        <p:nvSpPr>
          <p:cNvPr id="23" name="Text 20"/>
          <p:cNvSpPr txBox="1"/>
          <p:nvPr/>
        </p:nvSpPr>
        <p:spPr>
          <a:xfrm>
            <a:off x="5193792" y="771753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风险评估与缓解</a:t>
            </a:r>
            <a:endParaRPr lang="en-US" sz="2000" dirty="0"/>
          </a:p>
        </p:txBody>
      </p:sp>
      <p:sp>
        <p:nvSpPr>
          <p:cNvPr id="24" name="Text 21"/>
          <p:cNvSpPr txBox="1"/>
          <p:nvPr/>
        </p:nvSpPr>
        <p:spPr>
          <a:xfrm>
            <a:off x="4773168" y="7717536"/>
            <a:ext cx="37490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10</a:t>
            </a:r>
            <a:endParaRPr lang="en-US" sz="2000" dirty="0"/>
          </a:p>
        </p:txBody>
      </p:sp>
      <p:sp>
        <p:nvSpPr>
          <p:cNvPr id="25" name="Text 22"/>
          <p:cNvSpPr txBox="1"/>
          <p:nvPr/>
        </p:nvSpPr>
        <p:spPr>
          <a:xfrm>
            <a:off x="4773168" y="356616"/>
            <a:ext cx="1371600" cy="685800"/>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目录</a:t>
            </a:r>
            <a:endParaRPr lang="en-US" sz="3600" dirty="0"/>
          </a:p>
        </p:txBody>
      </p:sp>
      <p:sp>
        <p:nvSpPr>
          <p:cNvPr id="26" name="Text 23"/>
          <p:cNvSpPr txBox="1"/>
          <p:nvPr/>
        </p:nvSpPr>
        <p:spPr>
          <a:xfrm>
            <a:off x="4773168" y="914400"/>
            <a:ext cx="1234440" cy="347472"/>
          </a:xfrm>
          <a:prstGeom prst="rect">
            <a:avLst/>
          </a:prstGeom>
          <a:solidFill>
            <a:srgbClr val="FFFFFF">
              <a:alpha val="0"/>
            </a:srgbClr>
          </a:solidFill>
        </p:spPr>
        <p:txBody>
          <a:bodyPr wrap="square" lIns="0" tIns="0" rIns="0" bIns="0" rtlCol="0" anchor="ctr"/>
          <a:lstStyle/>
          <a:p>
            <a:pPr algn="l">
              <a:lnSpc>
                <a:spcPct val="125000"/>
              </a:lnSpc>
            </a:pPr>
            <a:r>
              <a:rPr lang="en-US" sz="1400" b="1" dirty="0">
                <a:solidFill>
                  <a:srgbClr val="80808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CONTENTS</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5243048" cy="8577072"/>
          </a:xfrm>
          <a:prstGeom prst="rect">
            <a:avLst/>
          </a:prstGeom>
          <a:gradFill flip="none" rotWithShape="1">
            <a:gsLst>
              <a:gs pos="0">
                <a:srgbClr val="376ADA">
                  <a:alpha val="10000"/>
                </a:srgbClr>
              </a:gs>
              <a:gs pos="52991">
                <a:srgbClr val="376ADA">
                  <a:alpha val="0"/>
                </a:srgbClr>
              </a:gs>
            </a:gsLst>
            <a:lin ang="5400000" scaled="0"/>
          </a:gradFill>
          <a:effectLst>
            <a:outerShdw blurRad="101600" dist="50800" dir="16200000" algn="bl" rotWithShape="0">
              <a:srgbClr val="000000">
                <a:alpha val="0"/>
              </a:srgbClr>
            </a:outerShdw>
          </a:effectLst>
        </p:spPr>
        <p:txBody>
          <a:bodyPr/>
          <a:lstStyle/>
          <a:p>
            <a:endParaRPr lang="en-GB"/>
          </a:p>
        </p:txBody>
      </p:sp>
      <p:sp>
        <p:nvSpPr>
          <p:cNvPr id="3" name="Text 1"/>
          <p:cNvSpPr txBox="1"/>
          <p:nvPr/>
        </p:nvSpPr>
        <p:spPr>
          <a:xfrm>
            <a:off x="1389888" y="466344"/>
            <a:ext cx="13048488" cy="850392"/>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当前瓶颈分析</a:t>
            </a:r>
            <a:endParaRPr lang="en-US" sz="3600" dirty="0"/>
          </a:p>
        </p:txBody>
      </p:sp>
      <p:graphicFrame>
        <p:nvGraphicFramePr>
          <p:cNvPr id="15" name="Table 0"/>
          <p:cNvGraphicFramePr>
            <a:graphicFrameLocks noGrp="1"/>
          </p:cNvGraphicFramePr>
          <p:nvPr/>
        </p:nvGraphicFramePr>
        <p:xfrm>
          <a:off x="5586984" y="1920240"/>
          <a:ext cx="8833104" cy="5577840"/>
        </p:xfrm>
        <a:graphic>
          <a:graphicData uri="http://schemas.openxmlformats.org/drawingml/2006/table">
            <a:tbl>
              <a:tblPr/>
              <a:tblGrid>
                <a:gridCol w="1472184">
                  <a:extLst>
                    <a:ext uri="{9D8B030D-6E8A-4147-A177-3AD203B41FA5}">
                      <a16:colId xmlns:a16="http://schemas.microsoft.com/office/drawing/2014/main" val="20000"/>
                    </a:ext>
                  </a:extLst>
                </a:gridCol>
                <a:gridCol w="1472184">
                  <a:extLst>
                    <a:ext uri="{9D8B030D-6E8A-4147-A177-3AD203B41FA5}">
                      <a16:colId xmlns:a16="http://schemas.microsoft.com/office/drawing/2014/main" val="20001"/>
                    </a:ext>
                  </a:extLst>
                </a:gridCol>
                <a:gridCol w="1472184">
                  <a:extLst>
                    <a:ext uri="{9D8B030D-6E8A-4147-A177-3AD203B41FA5}">
                      <a16:colId xmlns:a16="http://schemas.microsoft.com/office/drawing/2014/main" val="20002"/>
                    </a:ext>
                  </a:extLst>
                </a:gridCol>
                <a:gridCol w="1472184">
                  <a:extLst>
                    <a:ext uri="{9D8B030D-6E8A-4147-A177-3AD203B41FA5}">
                      <a16:colId xmlns:a16="http://schemas.microsoft.com/office/drawing/2014/main" val="20003"/>
                    </a:ext>
                  </a:extLst>
                </a:gridCol>
                <a:gridCol w="1472184">
                  <a:extLst>
                    <a:ext uri="{9D8B030D-6E8A-4147-A177-3AD203B41FA5}">
                      <a16:colId xmlns:a16="http://schemas.microsoft.com/office/drawing/2014/main" val="20004"/>
                    </a:ext>
                  </a:extLst>
                </a:gridCol>
                <a:gridCol w="1472184">
                  <a:extLst>
                    <a:ext uri="{9D8B030D-6E8A-4147-A177-3AD203B41FA5}">
                      <a16:colId xmlns:a16="http://schemas.microsoft.com/office/drawing/2014/main" val="20005"/>
                    </a:ext>
                  </a:extLst>
                </a:gridCol>
              </a:tblGrid>
              <a:tr h="557784">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项目代码	</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描述</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负责人	</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执行阶段	</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备注</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extLst>
                  <a:ext uri="{0D108BD9-81ED-4DB2-BD59-A6C34878D82A}">
                    <a16:rowId xmlns:a16="http://schemas.microsoft.com/office/drawing/2014/main" val="10000"/>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项目1</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项目2</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2"/>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项目3</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项目4</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4"/>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项目5</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项目6</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6"/>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项目7</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项目8</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8"/>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项目9</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
        <p:nvSpPr>
          <p:cNvPr id="5" name="Text 2"/>
          <p:cNvSpPr txBox="1"/>
          <p:nvPr/>
        </p:nvSpPr>
        <p:spPr>
          <a:xfrm>
            <a:off x="987552" y="3328416"/>
            <a:ext cx="3593592" cy="2697480"/>
          </a:xfrm>
          <a:prstGeom prst="rect">
            <a:avLst/>
          </a:prstGeom>
          <a:solidFill>
            <a:srgbClr val="FFFFFF">
              <a:alpha val="0"/>
            </a:srgbClr>
          </a:solidFill>
        </p:spPr>
        <p:txBody>
          <a:bodyPr wrap="square" lIns="0" tIns="0" rIns="0" bIns="0" rtlCol="0" anchor="t"/>
          <a:lstStyle/>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无法捕捉分子内原子间的长程相互作用</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Morgan指纹丢失3D构象信息</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R²=0.69说明存在系统性预测偏差</a:t>
            </a:r>
            <a:endParaRPr lang="en-US" sz="1500" dirty="0"/>
          </a:p>
        </p:txBody>
      </p:sp>
      <p:sp>
        <p:nvSpPr>
          <p:cNvPr id="6" name="Text 3"/>
          <p:cNvSpPr txBox="1"/>
          <p:nvPr/>
        </p:nvSpPr>
        <p:spPr>
          <a:xfrm>
            <a:off x="987552" y="2898648"/>
            <a:ext cx="3593592" cy="411480"/>
          </a:xfrm>
          <a:prstGeom prst="rect">
            <a:avLst/>
          </a:prstGeom>
          <a:solidFill>
            <a:srgbClr val="FFFFFF">
              <a:alpha val="0"/>
            </a:srgbClr>
          </a:solidFill>
        </p:spPr>
        <p:txBody>
          <a:bodyPr wrap="square" lIns="0" tIns="0" rIns="0" bIns="0" rtlCol="0" anchor="ctr"/>
          <a:lstStyle/>
          <a:p>
            <a:pPr algn="l">
              <a:lnSpc>
                <a:spcPct val="125000"/>
              </a:lnSpc>
            </a:pPr>
            <a:r>
              <a:rPr lang="en-US" sz="18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Random Forest的局限性</a:t>
            </a:r>
            <a:endParaRPr lang="en-US" sz="1800" dirty="0"/>
          </a:p>
        </p:txBody>
      </p:sp>
      <p:sp>
        <p:nvSpPr>
          <p:cNvPr id="7" name="Text 4"/>
          <p:cNvSpPr/>
          <p:nvPr/>
        </p:nvSpPr>
        <p:spPr>
          <a:xfrm>
            <a:off x="768096" y="2898648"/>
            <a:ext cx="82296" cy="3136392"/>
          </a:xfrm>
          <a:prstGeom prst="roundRect">
            <a:avLst>
              <a:gd name="adj" fmla="val 211111"/>
            </a:avLst>
          </a:prstGeom>
          <a:solidFill>
            <a:srgbClr val="376ADA"/>
          </a:solidFill>
          <a:effectLst>
            <a:outerShdw blurRad="101600" dist="50800" dir="16200000" algn="bl" rotWithShape="0">
              <a:srgbClr val="000000">
                <a:alpha val="0"/>
              </a:srgbClr>
            </a:outerShdw>
          </a:effectLst>
        </p:spPr>
        <p:txBody>
          <a:bodyPr wrap="square" lIns="127" tIns="127" rIns="127" bIns="127" rtlCol="0" anchor="ctr"/>
          <a:lstStyle/>
          <a:p>
            <a:pPr algn="ctr">
              <a:lnSpc>
                <a:spcPct val="125000"/>
              </a:lnSpc>
            </a:pPr>
            <a:r>
              <a:rPr lang="en-US" sz="1400"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a:t>
            </a:r>
            <a:endParaRPr lang="en-US" sz="1400" dirty="0"/>
          </a:p>
        </p:txBody>
      </p:sp>
      <p:pic>
        <p:nvPicPr>
          <p:cNvPr id="8"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240" y="466344"/>
            <a:ext cx="612648" cy="85953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txBox="1"/>
          <p:nvPr/>
        </p:nvSpPr>
        <p:spPr>
          <a:xfrm>
            <a:off x="1389888" y="466344"/>
            <a:ext cx="13048488" cy="850392"/>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升级方案矩阵</a:t>
            </a:r>
            <a:endParaRPr lang="en-US" sz="3600" dirty="0"/>
          </a:p>
        </p:txBody>
      </p:sp>
      <p:graphicFrame>
        <p:nvGraphicFramePr>
          <p:cNvPr id="16" name="Table 0"/>
          <p:cNvGraphicFramePr>
            <a:graphicFrameLocks noGrp="1"/>
          </p:cNvGraphicFramePr>
          <p:nvPr/>
        </p:nvGraphicFramePr>
        <p:xfrm>
          <a:off x="5586984" y="1920240"/>
          <a:ext cx="8833104" cy="5577840"/>
        </p:xfrm>
        <a:graphic>
          <a:graphicData uri="http://schemas.openxmlformats.org/drawingml/2006/table">
            <a:tbl>
              <a:tblPr/>
              <a:tblGrid>
                <a:gridCol w="1472184">
                  <a:extLst>
                    <a:ext uri="{9D8B030D-6E8A-4147-A177-3AD203B41FA5}">
                      <a16:colId xmlns:a16="http://schemas.microsoft.com/office/drawing/2014/main" val="20000"/>
                    </a:ext>
                  </a:extLst>
                </a:gridCol>
                <a:gridCol w="1472184">
                  <a:extLst>
                    <a:ext uri="{9D8B030D-6E8A-4147-A177-3AD203B41FA5}">
                      <a16:colId xmlns:a16="http://schemas.microsoft.com/office/drawing/2014/main" val="20001"/>
                    </a:ext>
                  </a:extLst>
                </a:gridCol>
                <a:gridCol w="1472184">
                  <a:extLst>
                    <a:ext uri="{9D8B030D-6E8A-4147-A177-3AD203B41FA5}">
                      <a16:colId xmlns:a16="http://schemas.microsoft.com/office/drawing/2014/main" val="20002"/>
                    </a:ext>
                  </a:extLst>
                </a:gridCol>
                <a:gridCol w="1472184">
                  <a:extLst>
                    <a:ext uri="{9D8B030D-6E8A-4147-A177-3AD203B41FA5}">
                      <a16:colId xmlns:a16="http://schemas.microsoft.com/office/drawing/2014/main" val="20003"/>
                    </a:ext>
                  </a:extLst>
                </a:gridCol>
                <a:gridCol w="1472184">
                  <a:extLst>
                    <a:ext uri="{9D8B030D-6E8A-4147-A177-3AD203B41FA5}">
                      <a16:colId xmlns:a16="http://schemas.microsoft.com/office/drawing/2014/main" val="20004"/>
                    </a:ext>
                  </a:extLst>
                </a:gridCol>
                <a:gridCol w="1472184">
                  <a:extLst>
                    <a:ext uri="{9D8B030D-6E8A-4147-A177-3AD203B41FA5}">
                      <a16:colId xmlns:a16="http://schemas.microsoft.com/office/drawing/2014/main" val="20005"/>
                    </a:ext>
                  </a:extLst>
                </a:gridCol>
              </a:tblGrid>
              <a:tr h="557784">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项目代码	</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描述</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负责人	</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执行阶段	</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备注</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extLst>
                  <a:ext uri="{0D108BD9-81ED-4DB2-BD59-A6C34878D82A}">
                    <a16:rowId xmlns:a16="http://schemas.microsoft.com/office/drawing/2014/main" val="10000"/>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项目1</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项目2</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2"/>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项目3</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项目4</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4"/>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项目5</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项目6</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6"/>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项目7</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项目8</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8"/>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项目9</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
        <p:nvSpPr>
          <p:cNvPr id="4" name="Shape 1"/>
          <p:cNvSpPr/>
          <p:nvPr/>
        </p:nvSpPr>
        <p:spPr>
          <a:xfrm>
            <a:off x="832104" y="1920240"/>
            <a:ext cx="4215384" cy="2660904"/>
          </a:xfrm>
          <a:prstGeom prst="roundRect">
            <a:avLst>
              <a:gd name="adj" fmla="val 3436"/>
            </a:avLst>
          </a:prstGeom>
          <a:solidFill>
            <a:srgbClr val="376ADA">
              <a:alpha val="6275"/>
            </a:srgbClr>
          </a:solidFill>
          <a:effectLst>
            <a:outerShdw blurRad="101600" dist="50800" dir="16200000" algn="bl" rotWithShape="0">
              <a:srgbClr val="000000">
                <a:alpha val="0"/>
              </a:srgbClr>
            </a:outerShdw>
          </a:effectLst>
        </p:spPr>
        <p:txBody>
          <a:bodyPr/>
          <a:lstStyle/>
          <a:p>
            <a:endParaRPr lang="en-GB"/>
          </a:p>
        </p:txBody>
      </p:sp>
      <p:sp>
        <p:nvSpPr>
          <p:cNvPr id="5" name="Text 2"/>
          <p:cNvSpPr txBox="1"/>
          <p:nvPr/>
        </p:nvSpPr>
        <p:spPr>
          <a:xfrm>
            <a:off x="1042416" y="2468880"/>
            <a:ext cx="3794760" cy="1865376"/>
          </a:xfrm>
          <a:prstGeom prst="rect">
            <a:avLst/>
          </a:prstGeom>
          <a:solidFill>
            <a:srgbClr val="FFFFFF">
              <a:alpha val="0"/>
            </a:srgbClr>
          </a:solidFill>
        </p:spPr>
        <p:txBody>
          <a:bodyPr wrap="square" lIns="0" tIns="0" rIns="0" bIns="0" rtlCol="0" anchor="t"/>
          <a:lstStyle/>
          <a:p>
            <a:pPr algn="l">
              <a:lnSpc>
                <a:spcPct val="125000"/>
              </a:lnSpc>
            </a:pPr>
            <a:r>
              <a:rPr lang="en-US" sz="12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方法 | 预期R² | 计算成本 | 可解释性 | 实施难度 |</a:t>
            </a:r>
            <a:endParaRPr lang="en-US" sz="1200" dirty="0"/>
          </a:p>
          <a:p>
            <a:pPr algn="l">
              <a:lnSpc>
                <a:spcPct val="125000"/>
              </a:lnSpc>
            </a:pPr>
            <a:r>
              <a:rPr lang="en-US" sz="12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a:t>
            </a:r>
            <a:endParaRPr lang="en-US" sz="1200" dirty="0"/>
          </a:p>
          <a:p>
            <a:pPr algn="l">
              <a:lnSpc>
                <a:spcPct val="125000"/>
              </a:lnSpc>
            </a:pPr>
            <a:r>
              <a:rPr lang="en-US" sz="12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XGBoost+ECFP | 0.75 | 低 | 高 | 简单 |</a:t>
            </a:r>
            <a:endParaRPr lang="en-US" sz="1200" dirty="0"/>
          </a:p>
          <a:p>
            <a:pPr algn="l">
              <a:lnSpc>
                <a:spcPct val="125000"/>
              </a:lnSpc>
            </a:pPr>
            <a:r>
              <a:rPr lang="en-US" sz="12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Chemprop (D-MPNN) | 0.82 | 中 | 中 | 中等 |</a:t>
            </a:r>
            <a:endParaRPr lang="en-US" sz="1200" dirty="0"/>
          </a:p>
          <a:p>
            <a:pPr algn="l">
              <a:lnSpc>
                <a:spcPct val="125000"/>
              </a:lnSpc>
            </a:pPr>
            <a:r>
              <a:rPr lang="en-US" sz="12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AttentiveFP | 0.84 | 中 | 高 | 中等 |</a:t>
            </a:r>
            <a:endParaRPr lang="en-US" sz="1200" dirty="0"/>
          </a:p>
          <a:p>
            <a:pPr algn="l">
              <a:lnSpc>
                <a:spcPct val="125000"/>
              </a:lnSpc>
            </a:pPr>
            <a:r>
              <a:rPr lang="en-US" sz="12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Uni-Mol (预训练) | 0.88 | 高 | 低 | 困难 |</a:t>
            </a:r>
            <a:endParaRPr lang="en-US" sz="1200" dirty="0"/>
          </a:p>
          <a:p>
            <a:pPr algn="l">
              <a:lnSpc>
                <a:spcPct val="125000"/>
              </a:lnSpc>
            </a:pPr>
            <a:r>
              <a:rPr lang="en-US" sz="12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AlphaFold-Multimer对接 | 0.90+ | 极高 | 中 | 极困难 |</a:t>
            </a:r>
            <a:endParaRPr lang="en-US" sz="1200" dirty="0"/>
          </a:p>
        </p:txBody>
      </p:sp>
      <p:sp>
        <p:nvSpPr>
          <p:cNvPr id="6" name="Text 3"/>
          <p:cNvSpPr txBox="1"/>
          <p:nvPr/>
        </p:nvSpPr>
        <p:spPr>
          <a:xfrm>
            <a:off x="1042416" y="2130552"/>
            <a:ext cx="3794760" cy="301752"/>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方法对比表</a:t>
            </a:r>
            <a:endParaRPr lang="en-US" sz="1600" dirty="0"/>
          </a:p>
        </p:txBody>
      </p:sp>
      <p:sp>
        <p:nvSpPr>
          <p:cNvPr id="7" name="Shape 4"/>
          <p:cNvSpPr/>
          <p:nvPr/>
        </p:nvSpPr>
        <p:spPr>
          <a:xfrm>
            <a:off x="832104" y="4800600"/>
            <a:ext cx="4215384" cy="2660904"/>
          </a:xfrm>
          <a:prstGeom prst="roundRect">
            <a:avLst>
              <a:gd name="adj" fmla="val 3436"/>
            </a:avLst>
          </a:prstGeom>
          <a:solidFill>
            <a:srgbClr val="376ADA">
              <a:alpha val="6275"/>
            </a:srgbClr>
          </a:solidFill>
          <a:effectLst>
            <a:outerShdw blurRad="101600" dist="50800" dir="16200000" algn="bl" rotWithShape="0">
              <a:srgbClr val="000000">
                <a:alpha val="0"/>
              </a:srgbClr>
            </a:outerShdw>
          </a:effectLst>
        </p:spPr>
        <p:txBody>
          <a:bodyPr/>
          <a:lstStyle/>
          <a:p>
            <a:endParaRPr lang="en-GB"/>
          </a:p>
        </p:txBody>
      </p:sp>
      <p:sp>
        <p:nvSpPr>
          <p:cNvPr id="8" name="Text 5"/>
          <p:cNvSpPr txBox="1"/>
          <p:nvPr/>
        </p:nvSpPr>
        <p:spPr>
          <a:xfrm>
            <a:off x="1042416" y="5349240"/>
            <a:ext cx="3794760" cy="1865376"/>
          </a:xfrm>
          <a:prstGeom prst="rect">
            <a:avLst/>
          </a:prstGeom>
          <a:solidFill>
            <a:srgbClr val="FFFFFF">
              <a:alpha val="0"/>
            </a:srgbClr>
          </a:solidFill>
        </p:spPr>
        <p:txBody>
          <a:bodyPr wrap="square" lIns="0" tIns="0" rIns="0" bIns="0" rtlCol="0" anchor="t"/>
          <a:lstStyle/>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Chemprop (性价比最优)</a:t>
            </a:r>
            <a:endParaRPr lang="en-US" sz="1400" dirty="0"/>
          </a:p>
        </p:txBody>
      </p:sp>
      <p:sp>
        <p:nvSpPr>
          <p:cNvPr id="9" name="Text 6"/>
          <p:cNvSpPr txBox="1"/>
          <p:nvPr/>
        </p:nvSpPr>
        <p:spPr>
          <a:xfrm>
            <a:off x="1042416" y="5010912"/>
            <a:ext cx="3794760" cy="301752"/>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推荐路线</a:t>
            </a:r>
            <a:endParaRPr lang="en-US" sz="1600" dirty="0"/>
          </a:p>
        </p:txBody>
      </p:sp>
      <p:pic>
        <p:nvPicPr>
          <p:cNvPr id="10"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240" y="466344"/>
            <a:ext cx="612648" cy="85953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txBox="1"/>
          <p:nvPr/>
        </p:nvSpPr>
        <p:spPr>
          <a:xfrm>
            <a:off x="1389888" y="466344"/>
            <a:ext cx="13048488" cy="850392"/>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Chemprop实施细节</a:t>
            </a:r>
            <a:endParaRPr lang="en-US" sz="36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5496" y="6336792"/>
            <a:ext cx="347472" cy="347472"/>
          </a:xfrm>
          <a:prstGeom prst="rect">
            <a:avLst/>
          </a:prstGeom>
        </p:spPr>
      </p:pic>
      <p:pic>
        <p:nvPicPr>
          <p:cNvPr id="4"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9808" y="2267712"/>
            <a:ext cx="54864" cy="4507992"/>
          </a:xfrm>
          <a:prstGeom prst="rect">
            <a:avLst/>
          </a:prstGeom>
        </p:spPr>
      </p:pic>
      <p:pic>
        <p:nvPicPr>
          <p:cNvPr id="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447520" y="2267712"/>
            <a:ext cx="54864" cy="4507992"/>
          </a:xfrm>
          <a:prstGeom prst="rect">
            <a:avLst/>
          </a:prstGeom>
        </p:spPr>
      </p:pic>
      <p:pic>
        <p:nvPicPr>
          <p:cNvPr id="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4648" y="2267712"/>
            <a:ext cx="246888" cy="4507992"/>
          </a:xfrm>
          <a:prstGeom prst="rect">
            <a:avLst/>
          </a:prstGeom>
        </p:spPr>
      </p:pic>
      <p:pic>
        <p:nvPicPr>
          <p:cNvPr id="7"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20656" y="2267712"/>
            <a:ext cx="246888" cy="4507992"/>
          </a:xfrm>
          <a:prstGeom prst="rect">
            <a:avLst/>
          </a:prstGeom>
        </p:spPr>
      </p:pic>
      <p:sp>
        <p:nvSpPr>
          <p:cNvPr id="8" name="Text 1"/>
          <p:cNvSpPr/>
          <p:nvPr/>
        </p:nvSpPr>
        <p:spPr>
          <a:xfrm>
            <a:off x="2724912" y="2816352"/>
            <a:ext cx="548640" cy="548640"/>
          </a:xfrm>
          <a:prstGeom prst="ellipse">
            <a:avLst/>
          </a:prstGeom>
          <a:noFill/>
          <a:ln w="19050">
            <a:solidFill>
              <a:srgbClr val="376ADA"/>
            </a:solidFill>
            <a:prstDash val="solid"/>
            <a:headEnd type="none"/>
            <a:tailEnd type="none"/>
          </a:ln>
          <a:effectLst>
            <a:outerShdw blurRad="101600" dist="50800" dir="16200000" algn="bl" rotWithShape="0">
              <a:srgbClr val="000000">
                <a:alpha val="0"/>
              </a:srgbClr>
            </a:outerShdw>
          </a:effectLst>
        </p:spPr>
        <p:txBody>
          <a:bodyPr wrap="square" lIns="1143" tIns="0" rIns="1143" bIns="0" rtlCol="0" anchor="ctr"/>
          <a:lstStyle/>
          <a:p>
            <a:pPr algn="ctr">
              <a:lnSpc>
                <a:spcPct val="125000"/>
              </a:lnSpc>
            </a:pPr>
            <a:r>
              <a:rPr lang="en-US" sz="1400"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a:t>
            </a:r>
            <a:endParaRPr lang="en-US" sz="1400" dirty="0"/>
          </a:p>
        </p:txBody>
      </p:sp>
      <p:sp>
        <p:nvSpPr>
          <p:cNvPr id="9" name="Text 2"/>
          <p:cNvSpPr txBox="1"/>
          <p:nvPr/>
        </p:nvSpPr>
        <p:spPr>
          <a:xfrm>
            <a:off x="2807208" y="2898648"/>
            <a:ext cx="374904" cy="384048"/>
          </a:xfrm>
          <a:prstGeom prst="rect">
            <a:avLst/>
          </a:prstGeom>
          <a:solidFill>
            <a:srgbClr val="FFFFFF">
              <a:alpha val="0"/>
            </a:srgbClr>
          </a:solidFill>
        </p:spPr>
        <p:txBody>
          <a:bodyPr wrap="square" lIns="0" tIns="0" rIns="0" bIns="0" rtlCol="0" anchor="ctr"/>
          <a:lstStyle/>
          <a:p>
            <a:pPr algn="ctr">
              <a:lnSpc>
                <a:spcPct val="125000"/>
              </a:lnSpc>
            </a:pPr>
            <a:r>
              <a:rPr lang="en-US" sz="1200" b="1" dirty="0">
                <a:solidFill>
                  <a:srgbClr val="1B2022"/>
                </a:solidFill>
                <a:latin typeface="Barlow" panose="00000500000000000000" pitchFamily="34" charset="0"/>
                <a:ea typeface="Barlow" panose="00000500000000000000" pitchFamily="34" charset="-122"/>
                <a:cs typeface="Barlow" panose="00000500000000000000" pitchFamily="34" charset="-120"/>
              </a:rPr>
              <a:t>01</a:t>
            </a:r>
            <a:endParaRPr lang="en-US" sz="1200" dirty="0"/>
          </a:p>
        </p:txBody>
      </p:sp>
      <p:sp>
        <p:nvSpPr>
          <p:cNvPr id="10" name="Text 3"/>
          <p:cNvSpPr txBox="1"/>
          <p:nvPr/>
        </p:nvSpPr>
        <p:spPr>
          <a:xfrm>
            <a:off x="1014984" y="4169664"/>
            <a:ext cx="3968496" cy="2039112"/>
          </a:xfrm>
          <a:prstGeom prst="rect">
            <a:avLst/>
          </a:prstGeom>
          <a:solidFill>
            <a:srgbClr val="FFFFFF">
              <a:alpha val="0"/>
            </a:srgbClr>
          </a:solidFill>
        </p:spPr>
        <p:txBody>
          <a:bodyPr wrap="square" lIns="0" tIns="0" rIns="0" bIns="0" rtlCol="0" anchor="t"/>
          <a:lstStyle/>
          <a:p>
            <a:pPr algn="ctr">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有向消息传递神经网络(D-MPNN)</a:t>
            </a:r>
            <a:endParaRPr lang="en-US" sz="1500" dirty="0"/>
          </a:p>
          <a:p>
            <a:pPr algn="ctr">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直接从分子图学习，无需人工特征工程</a:t>
            </a:r>
            <a:endParaRPr lang="en-US" sz="1500" dirty="0"/>
          </a:p>
          <a:p>
            <a:pPr algn="ctr">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内置不确定性量化(集成学习)</a:t>
            </a:r>
            <a:endParaRPr lang="en-US" sz="1500" dirty="0"/>
          </a:p>
        </p:txBody>
      </p:sp>
      <p:sp>
        <p:nvSpPr>
          <p:cNvPr id="11" name="Text 4"/>
          <p:cNvSpPr/>
          <p:nvPr/>
        </p:nvSpPr>
        <p:spPr>
          <a:xfrm>
            <a:off x="7351776" y="2816352"/>
            <a:ext cx="548640" cy="548640"/>
          </a:xfrm>
          <a:prstGeom prst="ellipse">
            <a:avLst/>
          </a:prstGeom>
          <a:noFill/>
          <a:ln w="19050">
            <a:solidFill>
              <a:srgbClr val="2FBEEB"/>
            </a:solidFill>
            <a:prstDash val="solid"/>
            <a:headEnd type="none"/>
            <a:tailEnd type="none"/>
          </a:ln>
          <a:effectLst>
            <a:outerShdw blurRad="101600" dist="50800" dir="16200000" algn="bl" rotWithShape="0">
              <a:srgbClr val="000000">
                <a:alpha val="0"/>
              </a:srgbClr>
            </a:outerShdw>
          </a:effectLst>
        </p:spPr>
        <p:txBody>
          <a:bodyPr wrap="square" lIns="1143" tIns="0" rIns="1143" bIns="0" rtlCol="0" anchor="ctr"/>
          <a:lstStyle/>
          <a:p>
            <a:pPr algn="ctr">
              <a:lnSpc>
                <a:spcPct val="125000"/>
              </a:lnSpc>
            </a:pPr>
            <a:r>
              <a:rPr lang="en-US" sz="1400"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a:t>
            </a:r>
            <a:endParaRPr lang="en-US" sz="1400" dirty="0"/>
          </a:p>
        </p:txBody>
      </p:sp>
      <p:sp>
        <p:nvSpPr>
          <p:cNvPr id="12" name="Text 5"/>
          <p:cNvSpPr txBox="1"/>
          <p:nvPr/>
        </p:nvSpPr>
        <p:spPr>
          <a:xfrm>
            <a:off x="7434072" y="2898648"/>
            <a:ext cx="384048" cy="384048"/>
          </a:xfrm>
          <a:prstGeom prst="rect">
            <a:avLst/>
          </a:prstGeom>
          <a:solidFill>
            <a:srgbClr val="FFFFFF">
              <a:alpha val="0"/>
            </a:srgbClr>
          </a:solidFill>
        </p:spPr>
        <p:txBody>
          <a:bodyPr wrap="square" lIns="0" tIns="0" rIns="0" bIns="0" rtlCol="0" anchor="ctr"/>
          <a:lstStyle/>
          <a:p>
            <a:pPr algn="ctr">
              <a:lnSpc>
                <a:spcPct val="125000"/>
              </a:lnSpc>
            </a:pPr>
            <a:r>
              <a:rPr lang="en-US" sz="1200" b="1" dirty="0">
                <a:solidFill>
                  <a:srgbClr val="1B2022"/>
                </a:solidFill>
                <a:latin typeface="Barlow" panose="00000500000000000000" pitchFamily="34" charset="0"/>
                <a:ea typeface="Barlow" panose="00000500000000000000" pitchFamily="34" charset="-122"/>
                <a:cs typeface="Barlow" panose="00000500000000000000" pitchFamily="34" charset="-120"/>
              </a:rPr>
              <a:t>02</a:t>
            </a:r>
            <a:endParaRPr lang="en-US" sz="1200" dirty="0"/>
          </a:p>
        </p:txBody>
      </p:sp>
      <p:sp>
        <p:nvSpPr>
          <p:cNvPr id="13" name="Text 6"/>
          <p:cNvSpPr txBox="1"/>
          <p:nvPr/>
        </p:nvSpPr>
        <p:spPr>
          <a:xfrm>
            <a:off x="5724144" y="4169664"/>
            <a:ext cx="3794760" cy="2039112"/>
          </a:xfrm>
          <a:prstGeom prst="rect">
            <a:avLst/>
          </a:prstGeom>
          <a:solidFill>
            <a:srgbClr val="FFFFFF">
              <a:alpha val="0"/>
            </a:srgbClr>
          </a:solidFill>
        </p:spPr>
        <p:txBody>
          <a:bodyPr wrap="square" lIns="0" tIns="0" rIns="0" bIns="0" rtlCol="0" anchor="t"/>
          <a:lstStyle/>
          <a:p>
            <a:pPr algn="ctr">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5个独立训练的模型投票</a:t>
            </a:r>
            <a:endParaRPr lang="en-US" sz="1500" dirty="0"/>
          </a:p>
          <a:p>
            <a:pPr algn="ctr">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预测值 = median(5 models)</a:t>
            </a:r>
            <a:endParaRPr lang="en-US" sz="1500" dirty="0"/>
          </a:p>
          <a:p>
            <a:pPr algn="ctr">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不确定性 = std(5 models)</a:t>
            </a:r>
            <a:endParaRPr lang="en-US" sz="1500" dirty="0"/>
          </a:p>
        </p:txBody>
      </p:sp>
      <p:sp>
        <p:nvSpPr>
          <p:cNvPr id="14" name="Text 7"/>
          <p:cNvSpPr/>
          <p:nvPr/>
        </p:nvSpPr>
        <p:spPr>
          <a:xfrm>
            <a:off x="11987784" y="2816352"/>
            <a:ext cx="548640" cy="548640"/>
          </a:xfrm>
          <a:prstGeom prst="ellipse">
            <a:avLst/>
          </a:prstGeom>
          <a:noFill/>
          <a:ln w="19050">
            <a:solidFill>
              <a:srgbClr val="376ADA"/>
            </a:solidFill>
            <a:prstDash val="solid"/>
            <a:headEnd type="none"/>
            <a:tailEnd type="none"/>
          </a:ln>
          <a:effectLst>
            <a:outerShdw blurRad="101600" dist="50800" dir="16200000" algn="bl" rotWithShape="0">
              <a:srgbClr val="000000">
                <a:alpha val="0"/>
              </a:srgbClr>
            </a:outerShdw>
          </a:effectLst>
        </p:spPr>
        <p:txBody>
          <a:bodyPr wrap="square" lIns="1143" tIns="0" rIns="1143" bIns="0" rtlCol="0" anchor="ctr"/>
          <a:lstStyle/>
          <a:p>
            <a:pPr algn="ctr">
              <a:lnSpc>
                <a:spcPct val="125000"/>
              </a:lnSpc>
            </a:pPr>
            <a:r>
              <a:rPr lang="en-US" sz="1400"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a:t>
            </a:r>
            <a:endParaRPr lang="en-US" sz="1400" dirty="0"/>
          </a:p>
        </p:txBody>
      </p:sp>
      <p:sp>
        <p:nvSpPr>
          <p:cNvPr id="15" name="Text 8"/>
          <p:cNvSpPr txBox="1"/>
          <p:nvPr/>
        </p:nvSpPr>
        <p:spPr>
          <a:xfrm>
            <a:off x="12070080" y="2898648"/>
            <a:ext cx="384048" cy="384048"/>
          </a:xfrm>
          <a:prstGeom prst="rect">
            <a:avLst/>
          </a:prstGeom>
          <a:solidFill>
            <a:srgbClr val="FFFFFF">
              <a:alpha val="0"/>
            </a:srgbClr>
          </a:solidFill>
        </p:spPr>
        <p:txBody>
          <a:bodyPr wrap="square" lIns="0" tIns="0" rIns="0" bIns="0" rtlCol="0" anchor="ctr"/>
          <a:lstStyle/>
          <a:p>
            <a:pPr algn="ctr">
              <a:lnSpc>
                <a:spcPct val="125000"/>
              </a:lnSpc>
            </a:pPr>
            <a:r>
              <a:rPr lang="en-US" sz="1200" b="1" dirty="0">
                <a:solidFill>
                  <a:srgbClr val="1B2022"/>
                </a:solidFill>
                <a:latin typeface="Barlow" panose="00000500000000000000" pitchFamily="34" charset="0"/>
                <a:ea typeface="Barlow" panose="00000500000000000000" pitchFamily="34" charset="-122"/>
                <a:cs typeface="Barlow" panose="00000500000000000000" pitchFamily="34" charset="-120"/>
              </a:rPr>
              <a:t>03</a:t>
            </a:r>
            <a:endParaRPr lang="en-US" sz="1200" dirty="0"/>
          </a:p>
        </p:txBody>
      </p:sp>
      <p:sp>
        <p:nvSpPr>
          <p:cNvPr id="16" name="Text 9"/>
          <p:cNvSpPr txBox="1"/>
          <p:nvPr/>
        </p:nvSpPr>
        <p:spPr>
          <a:xfrm>
            <a:off x="10369296" y="4169664"/>
            <a:ext cx="3794760" cy="2039112"/>
          </a:xfrm>
          <a:prstGeom prst="rect">
            <a:avLst/>
          </a:prstGeom>
          <a:solidFill>
            <a:srgbClr val="FFFFFF">
              <a:alpha val="0"/>
            </a:srgbClr>
          </a:solidFill>
        </p:spPr>
        <p:txBody>
          <a:bodyPr wrap="square" rtlCol="0" anchor="ctr"/>
          <a:lstStyle/>
          <a:p>
            <a:endParaRPr lang="en-US" dirty="0"/>
          </a:p>
        </p:txBody>
      </p:sp>
      <p:pic>
        <p:nvPicPr>
          <p:cNvPr id="17"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52360" y="6336792"/>
            <a:ext cx="347472" cy="347472"/>
          </a:xfrm>
          <a:prstGeom prst="rect">
            <a:avLst/>
          </a:prstGeom>
        </p:spPr>
      </p:pic>
      <p:pic>
        <p:nvPicPr>
          <p:cNvPr id="18" name="Image 6"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097512" y="6336792"/>
            <a:ext cx="347472" cy="347472"/>
          </a:xfrm>
          <a:prstGeom prst="rect">
            <a:avLst/>
          </a:prstGeom>
        </p:spPr>
      </p:pic>
      <p:sp>
        <p:nvSpPr>
          <p:cNvPr id="19" name="Text 10"/>
          <p:cNvSpPr txBox="1"/>
          <p:nvPr/>
        </p:nvSpPr>
        <p:spPr>
          <a:xfrm>
            <a:off x="1014984" y="3493008"/>
            <a:ext cx="3968496" cy="630936"/>
          </a:xfrm>
          <a:prstGeom prst="rect">
            <a:avLst/>
          </a:prstGeom>
          <a:solidFill>
            <a:srgbClr val="FFFFFF">
              <a:alpha val="0"/>
            </a:srgbClr>
          </a:solidFill>
        </p:spPr>
        <p:txBody>
          <a:bodyPr wrap="square" lIns="0" tIns="0" rIns="0" bIns="0" rtlCol="0" anchor="b"/>
          <a:lstStyle/>
          <a:p>
            <a:pPr algn="ctr">
              <a:lnSpc>
                <a:spcPct val="125000"/>
              </a:lnSpc>
            </a:pPr>
            <a:r>
              <a:rPr lang="en-US" sz="18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架构优势</a:t>
            </a:r>
            <a:endParaRPr lang="en-US" sz="1800" dirty="0"/>
          </a:p>
        </p:txBody>
      </p:sp>
      <p:sp>
        <p:nvSpPr>
          <p:cNvPr id="20" name="Text 11"/>
          <p:cNvSpPr txBox="1"/>
          <p:nvPr/>
        </p:nvSpPr>
        <p:spPr>
          <a:xfrm>
            <a:off x="5724144" y="3493008"/>
            <a:ext cx="3794760" cy="630936"/>
          </a:xfrm>
          <a:prstGeom prst="rect">
            <a:avLst/>
          </a:prstGeom>
          <a:solidFill>
            <a:srgbClr val="FFFFFF">
              <a:alpha val="0"/>
            </a:srgbClr>
          </a:solidFill>
        </p:spPr>
        <p:txBody>
          <a:bodyPr wrap="square" lIns="0" tIns="0" rIns="0" bIns="0" rtlCol="0" anchor="b"/>
          <a:lstStyle/>
          <a:p>
            <a:pPr algn="ctr">
              <a:lnSpc>
                <a:spcPct val="125000"/>
              </a:lnSpc>
            </a:pPr>
            <a:r>
              <a:rPr lang="en-US" sz="18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训练策略</a:t>
            </a:r>
            <a:endParaRPr lang="en-US" sz="1800" dirty="0"/>
          </a:p>
        </p:txBody>
      </p:sp>
      <p:sp>
        <p:nvSpPr>
          <p:cNvPr id="21" name="Text 12"/>
          <p:cNvSpPr txBox="1"/>
          <p:nvPr/>
        </p:nvSpPr>
        <p:spPr>
          <a:xfrm>
            <a:off x="10369296" y="3493008"/>
            <a:ext cx="3794760" cy="630936"/>
          </a:xfrm>
          <a:prstGeom prst="rect">
            <a:avLst/>
          </a:prstGeom>
          <a:solidFill>
            <a:srgbClr val="FFFFFF">
              <a:alpha val="0"/>
            </a:srgbClr>
          </a:solidFill>
        </p:spPr>
        <p:txBody>
          <a:bodyPr wrap="square" lIns="0" tIns="0" rIns="0" bIns="0" rtlCol="0" anchor="b"/>
          <a:lstStyle/>
          <a:p>
            <a:pPr algn="ctr">
              <a:lnSpc>
                <a:spcPct val="125000"/>
              </a:lnSpc>
            </a:pPr>
            <a:r>
              <a:rPr lang="en-US" sz="18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集成策略增强</a:t>
            </a:r>
            <a:endParaRPr lang="en-US" sz="1800" dirty="0"/>
          </a:p>
        </p:txBody>
      </p:sp>
      <p:pic>
        <p:nvPicPr>
          <p:cNvPr id="22" name="Image 7" descr="preencoded.pn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7240" y="466344"/>
            <a:ext cx="612648" cy="85953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736" b="703"/>
          <a:stretch>
            <a:fillRect/>
          </a:stretch>
        </p:blipFill>
        <p:spPr>
          <a:xfrm>
            <a:off x="0" y="0"/>
            <a:ext cx="3803904" cy="8577072"/>
          </a:xfrm>
          <a:prstGeom prst="rect">
            <a:avLst/>
          </a:prstGeom>
        </p:spPr>
      </p:pic>
      <p:sp>
        <p:nvSpPr>
          <p:cNvPr id="3" name="Text 0"/>
          <p:cNvSpPr txBox="1"/>
          <p:nvPr/>
        </p:nvSpPr>
        <p:spPr>
          <a:xfrm>
            <a:off x="5193792" y="190195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项目现状评估 - 客观分析</a:t>
            </a:r>
            <a:endParaRPr lang="en-US" sz="2000" dirty="0"/>
          </a:p>
        </p:txBody>
      </p:sp>
      <p:sp>
        <p:nvSpPr>
          <p:cNvPr id="4" name="Text 1"/>
          <p:cNvSpPr txBox="1"/>
          <p:nvPr/>
        </p:nvSpPr>
        <p:spPr>
          <a:xfrm>
            <a:off x="4773168" y="1901952"/>
            <a:ext cx="31089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01</a:t>
            </a:r>
            <a:endParaRPr lang="en-US" sz="2000" dirty="0"/>
          </a:p>
        </p:txBody>
      </p:sp>
      <p:sp>
        <p:nvSpPr>
          <p:cNvPr id="5" name="Text 2"/>
          <p:cNvSpPr txBox="1"/>
          <p:nvPr/>
        </p:nvSpPr>
        <p:spPr>
          <a:xfrm>
            <a:off x="5193792" y="255117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关键科学问题 - pIC50 vs IC50</a:t>
            </a:r>
            <a:endParaRPr lang="en-US" sz="2000" dirty="0"/>
          </a:p>
        </p:txBody>
      </p:sp>
      <p:sp>
        <p:nvSpPr>
          <p:cNvPr id="6" name="Text 3"/>
          <p:cNvSpPr txBox="1"/>
          <p:nvPr/>
        </p:nvSpPr>
        <p:spPr>
          <a:xfrm>
            <a:off x="4773168" y="255117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02</a:t>
            </a:r>
            <a:endParaRPr lang="en-US" sz="2000" dirty="0"/>
          </a:p>
        </p:txBody>
      </p:sp>
      <p:sp>
        <p:nvSpPr>
          <p:cNvPr id="7" name="Text 4"/>
          <p:cNvSpPr txBox="1"/>
          <p:nvPr/>
        </p:nvSpPr>
        <p:spPr>
          <a:xfrm>
            <a:off x="5193792" y="31912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数据扩展Protocol - 系统化方案</a:t>
            </a:r>
            <a:endParaRPr lang="en-US" sz="2000" dirty="0"/>
          </a:p>
        </p:txBody>
      </p:sp>
      <p:sp>
        <p:nvSpPr>
          <p:cNvPr id="8" name="Text 5"/>
          <p:cNvSpPr txBox="1"/>
          <p:nvPr/>
        </p:nvSpPr>
        <p:spPr>
          <a:xfrm>
            <a:off x="4773168" y="3191256"/>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03</a:t>
            </a:r>
            <a:endParaRPr lang="en-US" sz="2000" dirty="0"/>
          </a:p>
        </p:txBody>
      </p:sp>
      <p:sp>
        <p:nvSpPr>
          <p:cNvPr id="9" name="Text 6"/>
          <p:cNvSpPr txBox="1"/>
          <p:nvPr/>
        </p:nvSpPr>
        <p:spPr>
          <a:xfrm>
            <a:off x="5193792" y="3840480"/>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改进QSAR模型 - 算法升级路线</a:t>
            </a:r>
            <a:endParaRPr lang="en-US" sz="2000" dirty="0"/>
          </a:p>
        </p:txBody>
      </p:sp>
      <p:sp>
        <p:nvSpPr>
          <p:cNvPr id="10" name="Text 7"/>
          <p:cNvSpPr txBox="1"/>
          <p:nvPr/>
        </p:nvSpPr>
        <p:spPr>
          <a:xfrm>
            <a:off x="4773168" y="3840480"/>
            <a:ext cx="42062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04</a:t>
            </a:r>
            <a:endParaRPr lang="en-US" sz="2000" dirty="0"/>
          </a:p>
        </p:txBody>
      </p:sp>
      <p:sp>
        <p:nvSpPr>
          <p:cNvPr id="11" name="Text 8"/>
          <p:cNvSpPr txBox="1"/>
          <p:nvPr/>
        </p:nvSpPr>
        <p:spPr>
          <a:xfrm>
            <a:off x="5193792" y="448970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实验验证设计 - 关键突破点</a:t>
            </a:r>
            <a:endParaRPr lang="en-US" sz="2000" dirty="0"/>
          </a:p>
        </p:txBody>
      </p:sp>
      <p:sp>
        <p:nvSpPr>
          <p:cNvPr id="12" name="Text 9"/>
          <p:cNvSpPr txBox="1"/>
          <p:nvPr/>
        </p:nvSpPr>
        <p:spPr>
          <a:xfrm>
            <a:off x="4773168" y="448970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376ADA"/>
                </a:solidFill>
                <a:latin typeface="Barlow" panose="00000500000000000000" pitchFamily="34" charset="0"/>
                <a:ea typeface="Barlow" panose="00000500000000000000" pitchFamily="34" charset="-122"/>
                <a:cs typeface="Barlow" panose="00000500000000000000" pitchFamily="34" charset="-120"/>
              </a:rPr>
              <a:t>05</a:t>
            </a:r>
            <a:endParaRPr lang="en-US" sz="2000" dirty="0"/>
          </a:p>
        </p:txBody>
      </p:sp>
      <p:sp>
        <p:nvSpPr>
          <p:cNvPr id="13" name="Text 10"/>
          <p:cNvSpPr txBox="1"/>
          <p:nvPr/>
        </p:nvSpPr>
        <p:spPr>
          <a:xfrm>
            <a:off x="0" y="0"/>
            <a:ext cx="1289304" cy="265176"/>
          </a:xfrm>
          <a:prstGeom prst="rect">
            <a:avLst/>
          </a:prstGeom>
          <a:solidFill>
            <a:srgbClr val="FFFFFF">
              <a:alpha val="0"/>
            </a:srgbClr>
          </a:solidFill>
        </p:spPr>
        <p:txBody>
          <a:bodyPr wrap="square" lIns="0" tIns="0" rIns="0" bIns="0" rtlCol="0" anchor="ctr"/>
          <a:lstStyle/>
          <a:p>
            <a:pPr algn="l">
              <a:lnSpc>
                <a:spcPct val="125000"/>
              </a:lnSpc>
            </a:pPr>
            <a:r>
              <a:rPr lang="en-US" sz="1400"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成功指标 (KPIs)</a:t>
            </a:r>
            <a:endParaRPr lang="en-US" sz="1400" dirty="0"/>
          </a:p>
        </p:txBody>
      </p:sp>
      <p:sp>
        <p:nvSpPr>
          <p:cNvPr id="14" name="Text 11"/>
          <p:cNvSpPr txBox="1"/>
          <p:nvPr/>
        </p:nvSpPr>
        <p:spPr>
          <a:xfrm>
            <a:off x="5193792" y="512978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补充分析 - 论文必需内容</a:t>
            </a:r>
            <a:endParaRPr lang="en-US" sz="2000" dirty="0"/>
          </a:p>
        </p:txBody>
      </p:sp>
      <p:sp>
        <p:nvSpPr>
          <p:cNvPr id="15" name="Text 12"/>
          <p:cNvSpPr txBox="1"/>
          <p:nvPr/>
        </p:nvSpPr>
        <p:spPr>
          <a:xfrm>
            <a:off x="0" y="0"/>
            <a:ext cx="1069848" cy="265176"/>
          </a:xfrm>
          <a:prstGeom prst="rect">
            <a:avLst/>
          </a:prstGeom>
          <a:solidFill>
            <a:srgbClr val="FFFFFF">
              <a:alpha val="0"/>
            </a:srgbClr>
          </a:solidFill>
        </p:spPr>
        <p:txBody>
          <a:bodyPr wrap="square" lIns="0" tIns="0" rIns="0" bIns="0" rtlCol="0" anchor="ctr"/>
          <a:lstStyle/>
          <a:p>
            <a:pPr algn="l">
              <a:lnSpc>
                <a:spcPct val="125000"/>
              </a:lnSpc>
            </a:pPr>
            <a:r>
              <a:rPr lang="en-US" sz="1400"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结论与展望</a:t>
            </a:r>
            <a:endParaRPr lang="en-US" sz="1400" dirty="0"/>
          </a:p>
        </p:txBody>
      </p:sp>
      <p:sp>
        <p:nvSpPr>
          <p:cNvPr id="16" name="Text 13"/>
          <p:cNvSpPr txBox="1"/>
          <p:nvPr/>
        </p:nvSpPr>
        <p:spPr>
          <a:xfrm>
            <a:off x="4773168" y="512978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06</a:t>
            </a:r>
            <a:endParaRPr lang="en-US" sz="2000" dirty="0"/>
          </a:p>
        </p:txBody>
      </p:sp>
      <p:sp>
        <p:nvSpPr>
          <p:cNvPr id="17" name="Text 14"/>
          <p:cNvSpPr txBox="1"/>
          <p:nvPr/>
        </p:nvSpPr>
        <p:spPr>
          <a:xfrm>
            <a:off x="5193792" y="5779008"/>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顶刊投稿路线图</a:t>
            </a:r>
            <a:endParaRPr lang="en-US" sz="2000" dirty="0"/>
          </a:p>
        </p:txBody>
      </p:sp>
      <p:sp>
        <p:nvSpPr>
          <p:cNvPr id="18" name="Text 15"/>
          <p:cNvSpPr txBox="1"/>
          <p:nvPr/>
        </p:nvSpPr>
        <p:spPr>
          <a:xfrm>
            <a:off x="4773168" y="5779008"/>
            <a:ext cx="384048"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07</a:t>
            </a:r>
            <a:endParaRPr lang="en-US" sz="2000" dirty="0"/>
          </a:p>
        </p:txBody>
      </p:sp>
      <p:sp>
        <p:nvSpPr>
          <p:cNvPr id="19" name="Text 16"/>
          <p:cNvSpPr txBox="1"/>
          <p:nvPr/>
        </p:nvSpPr>
        <p:spPr>
          <a:xfrm>
            <a:off x="5193792" y="642823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即刻行动计划 (3个月速赢)</a:t>
            </a:r>
            <a:endParaRPr lang="en-US" sz="2000" dirty="0"/>
          </a:p>
        </p:txBody>
      </p:sp>
      <p:sp>
        <p:nvSpPr>
          <p:cNvPr id="20" name="Text 17"/>
          <p:cNvSpPr txBox="1"/>
          <p:nvPr/>
        </p:nvSpPr>
        <p:spPr>
          <a:xfrm>
            <a:off x="4773168" y="6428232"/>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08</a:t>
            </a:r>
            <a:endParaRPr lang="en-US" sz="2000" dirty="0"/>
          </a:p>
        </p:txBody>
      </p:sp>
      <p:sp>
        <p:nvSpPr>
          <p:cNvPr id="21" name="Text 18"/>
          <p:cNvSpPr txBox="1"/>
          <p:nvPr/>
        </p:nvSpPr>
        <p:spPr>
          <a:xfrm>
            <a:off x="5193792" y="70774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资源需求评估</a:t>
            </a:r>
            <a:endParaRPr lang="en-US" sz="2000" dirty="0"/>
          </a:p>
        </p:txBody>
      </p:sp>
      <p:sp>
        <p:nvSpPr>
          <p:cNvPr id="22" name="Text 19"/>
          <p:cNvSpPr txBox="1"/>
          <p:nvPr/>
        </p:nvSpPr>
        <p:spPr>
          <a:xfrm>
            <a:off x="4773168" y="707745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09</a:t>
            </a:r>
            <a:endParaRPr lang="en-US" sz="2000" dirty="0"/>
          </a:p>
        </p:txBody>
      </p:sp>
      <p:sp>
        <p:nvSpPr>
          <p:cNvPr id="23" name="Text 20"/>
          <p:cNvSpPr txBox="1"/>
          <p:nvPr/>
        </p:nvSpPr>
        <p:spPr>
          <a:xfrm>
            <a:off x="5193792" y="771753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风险评估与缓解</a:t>
            </a:r>
            <a:endParaRPr lang="en-US" sz="2000" dirty="0"/>
          </a:p>
        </p:txBody>
      </p:sp>
      <p:sp>
        <p:nvSpPr>
          <p:cNvPr id="24" name="Text 21"/>
          <p:cNvSpPr txBox="1"/>
          <p:nvPr/>
        </p:nvSpPr>
        <p:spPr>
          <a:xfrm>
            <a:off x="4773168" y="7717536"/>
            <a:ext cx="37490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10</a:t>
            </a:r>
            <a:endParaRPr lang="en-US" sz="2000" dirty="0"/>
          </a:p>
        </p:txBody>
      </p:sp>
      <p:sp>
        <p:nvSpPr>
          <p:cNvPr id="25" name="Text 22"/>
          <p:cNvSpPr txBox="1"/>
          <p:nvPr/>
        </p:nvSpPr>
        <p:spPr>
          <a:xfrm>
            <a:off x="4773168" y="356616"/>
            <a:ext cx="1371600" cy="685800"/>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目录</a:t>
            </a:r>
            <a:endParaRPr lang="en-US" sz="3600" dirty="0"/>
          </a:p>
        </p:txBody>
      </p:sp>
      <p:sp>
        <p:nvSpPr>
          <p:cNvPr id="26" name="Text 23"/>
          <p:cNvSpPr txBox="1"/>
          <p:nvPr/>
        </p:nvSpPr>
        <p:spPr>
          <a:xfrm>
            <a:off x="4773168" y="914400"/>
            <a:ext cx="1234440" cy="347472"/>
          </a:xfrm>
          <a:prstGeom prst="rect">
            <a:avLst/>
          </a:prstGeom>
          <a:solidFill>
            <a:srgbClr val="FFFFFF">
              <a:alpha val="0"/>
            </a:srgbClr>
          </a:solidFill>
        </p:spPr>
        <p:txBody>
          <a:bodyPr wrap="square" lIns="0" tIns="0" rIns="0" bIns="0" rtlCol="0" anchor="ctr"/>
          <a:lstStyle/>
          <a:p>
            <a:pPr algn="l">
              <a:lnSpc>
                <a:spcPct val="125000"/>
              </a:lnSpc>
            </a:pPr>
            <a:r>
              <a:rPr lang="en-US" sz="1400" b="1" dirty="0">
                <a:solidFill>
                  <a:srgbClr val="80808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CONTENTS</a:t>
            </a:r>
            <a:endParaRPr 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5243048" cy="8577072"/>
          </a:xfrm>
          <a:prstGeom prst="rect">
            <a:avLst/>
          </a:prstGeom>
          <a:gradFill flip="none" rotWithShape="1">
            <a:gsLst>
              <a:gs pos="0">
                <a:srgbClr val="376ADA">
                  <a:alpha val="10000"/>
                </a:srgbClr>
              </a:gs>
              <a:gs pos="52991">
                <a:srgbClr val="376ADA">
                  <a:alpha val="0"/>
                </a:srgbClr>
              </a:gs>
            </a:gsLst>
            <a:lin ang="5400000" scaled="0"/>
          </a:gradFill>
          <a:effectLst>
            <a:outerShdw blurRad="101600" dist="50800" dir="16200000" algn="bl" rotWithShape="0">
              <a:srgbClr val="000000">
                <a:alpha val="0"/>
              </a:srgbClr>
            </a:outerShdw>
          </a:effectLst>
        </p:spPr>
        <p:txBody>
          <a:bodyPr/>
          <a:lstStyle/>
          <a:p>
            <a:endParaRPr lang="en-GB"/>
          </a:p>
        </p:txBody>
      </p:sp>
      <p:sp>
        <p:nvSpPr>
          <p:cNvPr id="3" name="Shape 1"/>
          <p:cNvSpPr/>
          <p:nvPr/>
        </p:nvSpPr>
        <p:spPr>
          <a:xfrm>
            <a:off x="1216152" y="2121408"/>
            <a:ext cx="18288" cy="3054096"/>
          </a:xfrm>
          <a:prstGeom prst="rect">
            <a:avLst/>
          </a:prstGeom>
          <a:solidFill>
            <a:srgbClr val="808080">
              <a:alpha val="14902"/>
            </a:srgbClr>
          </a:solidFill>
          <a:effectLst>
            <a:outerShdw blurRad="101600" dist="50800" dir="16200000" algn="bl" rotWithShape="0">
              <a:srgbClr val="000000">
                <a:alpha val="0"/>
              </a:srgbClr>
            </a:outerShdw>
          </a:effectLst>
        </p:spPr>
        <p:txBody>
          <a:bodyPr/>
          <a:lstStyle/>
          <a:p>
            <a:endParaRPr lang="en-GB"/>
          </a:p>
        </p:txBody>
      </p:sp>
      <p:sp>
        <p:nvSpPr>
          <p:cNvPr id="4" name="Text 2"/>
          <p:cNvSpPr txBox="1"/>
          <p:nvPr/>
        </p:nvSpPr>
        <p:spPr>
          <a:xfrm>
            <a:off x="1408176" y="484632"/>
            <a:ext cx="13048488" cy="841248"/>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两阶段验证策略</a:t>
            </a:r>
            <a:endParaRPr lang="en-US" sz="3600" dirty="0"/>
          </a:p>
        </p:txBody>
      </p:sp>
      <p:sp>
        <p:nvSpPr>
          <p:cNvPr id="5" name="Text 3"/>
          <p:cNvSpPr/>
          <p:nvPr/>
        </p:nvSpPr>
        <p:spPr>
          <a:xfrm>
            <a:off x="1060704" y="1956816"/>
            <a:ext cx="347472" cy="347472"/>
          </a:xfrm>
          <a:prstGeom prst="ellipse">
            <a:avLst/>
          </a:prstGeom>
          <a:solidFill>
            <a:srgbClr val="376ADA"/>
          </a:solidFill>
          <a:ln w="19050">
            <a:solidFill>
              <a:srgbClr val="376ADA"/>
            </a:solidFill>
            <a:prstDash val="solid"/>
            <a:headEnd type="none"/>
            <a:tailEnd type="none"/>
          </a:ln>
          <a:effectLst>
            <a:outerShdw blurRad="101600" dist="50800" dir="16200000" algn="bl" rotWithShape="0">
              <a:srgbClr val="000000">
                <a:alpha val="0"/>
              </a:srgbClr>
            </a:outerShdw>
          </a:effectLst>
        </p:spPr>
        <p:txBody>
          <a:bodyPr wrap="square" lIns="762" tIns="0" rIns="762" bIns="0" rtlCol="0" anchor="ctr"/>
          <a:lstStyle/>
          <a:p>
            <a:pPr algn="ctr">
              <a:lnSpc>
                <a:spcPct val="125000"/>
              </a:lnSpc>
            </a:pPr>
            <a:r>
              <a:rPr lang="en-US" sz="1400"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a:t>
            </a:r>
            <a:endParaRPr lang="en-US" sz="1400" dirty="0"/>
          </a:p>
        </p:txBody>
      </p:sp>
      <p:sp>
        <p:nvSpPr>
          <p:cNvPr id="6" name="Text 4"/>
          <p:cNvSpPr/>
          <p:nvPr/>
        </p:nvSpPr>
        <p:spPr>
          <a:xfrm>
            <a:off x="1170432" y="2066544"/>
            <a:ext cx="118872" cy="109728"/>
          </a:xfrm>
          <a:prstGeom prst="ellipse">
            <a:avLst/>
          </a:prstGeom>
          <a:solidFill>
            <a:srgbClr val="FFFFFF"/>
          </a:solidFill>
          <a:ln w="19050">
            <a:solidFill>
              <a:srgbClr val="FFFFFF"/>
            </a:solidFill>
            <a:prstDash val="solid"/>
            <a:headEnd type="none"/>
            <a:tailEnd type="none"/>
          </a:ln>
          <a:effectLst>
            <a:outerShdw blurRad="101600" dist="50800" dir="16200000" algn="bl" rotWithShape="0">
              <a:srgbClr val="000000">
                <a:alpha val="0"/>
              </a:srgbClr>
            </a:outerShdw>
          </a:effectLst>
        </p:spPr>
        <p:txBody>
          <a:bodyPr wrap="square" lIns="254" tIns="0" rIns="254" bIns="0" rtlCol="0" anchor="ct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a:t>
            </a:r>
            <a:endParaRPr lang="en-US" sz="1400" dirty="0"/>
          </a:p>
        </p:txBody>
      </p:sp>
      <p:sp>
        <p:nvSpPr>
          <p:cNvPr id="7" name="Text 5"/>
          <p:cNvSpPr/>
          <p:nvPr/>
        </p:nvSpPr>
        <p:spPr>
          <a:xfrm>
            <a:off x="1051560" y="4992624"/>
            <a:ext cx="338328" cy="338328"/>
          </a:xfrm>
          <a:prstGeom prst="ellipse">
            <a:avLst/>
          </a:prstGeom>
          <a:solidFill>
            <a:srgbClr val="376ADA"/>
          </a:solidFill>
          <a:ln w="19050">
            <a:solidFill>
              <a:srgbClr val="376ADA"/>
            </a:solidFill>
            <a:prstDash val="solid"/>
            <a:headEnd type="none"/>
            <a:tailEnd type="none"/>
          </a:ln>
          <a:effectLst>
            <a:outerShdw blurRad="101600" dist="50800" dir="16200000" algn="bl" rotWithShape="0">
              <a:srgbClr val="000000">
                <a:alpha val="0"/>
              </a:srgbClr>
            </a:outerShdw>
          </a:effectLst>
        </p:spPr>
        <p:txBody>
          <a:bodyPr wrap="square" lIns="762" tIns="0" rIns="762" bIns="0" rtlCol="0" anchor="ctr"/>
          <a:lstStyle/>
          <a:p>
            <a:pPr algn="ctr">
              <a:lnSpc>
                <a:spcPct val="125000"/>
              </a:lnSpc>
            </a:pPr>
            <a:r>
              <a:rPr lang="en-US" sz="1400"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a:t>
            </a:r>
            <a:endParaRPr lang="en-US" sz="1400" dirty="0"/>
          </a:p>
        </p:txBody>
      </p:sp>
      <p:sp>
        <p:nvSpPr>
          <p:cNvPr id="8" name="Text 6"/>
          <p:cNvSpPr/>
          <p:nvPr/>
        </p:nvSpPr>
        <p:spPr>
          <a:xfrm>
            <a:off x="1143000" y="5102352"/>
            <a:ext cx="155448" cy="118872"/>
          </a:xfrm>
          <a:prstGeom prst="ellipse">
            <a:avLst/>
          </a:prstGeom>
          <a:solidFill>
            <a:srgbClr val="FFFFFF"/>
          </a:solidFill>
          <a:ln w="19050">
            <a:solidFill>
              <a:srgbClr val="FFFFFF"/>
            </a:solidFill>
            <a:prstDash val="solid"/>
            <a:headEnd type="none"/>
            <a:tailEnd type="none"/>
          </a:ln>
          <a:effectLst>
            <a:outerShdw blurRad="101600" dist="50800" dir="16200000" algn="bl" rotWithShape="0">
              <a:srgbClr val="000000">
                <a:alpha val="0"/>
              </a:srgbClr>
            </a:outerShdw>
          </a:effectLst>
        </p:spPr>
        <p:txBody>
          <a:bodyPr wrap="square" lIns="254" tIns="0" rIns="254" bIns="0" rtlCol="0" anchor="ct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a:t>
            </a:r>
            <a:endParaRPr lang="en-US" sz="1400" dirty="0"/>
          </a:p>
        </p:txBody>
      </p:sp>
      <p:sp>
        <p:nvSpPr>
          <p:cNvPr id="9" name="Text 7"/>
          <p:cNvSpPr txBox="1"/>
          <p:nvPr/>
        </p:nvSpPr>
        <p:spPr>
          <a:xfrm>
            <a:off x="4261104" y="1956816"/>
            <a:ext cx="7763256" cy="2139696"/>
          </a:xfrm>
          <a:prstGeom prst="rect">
            <a:avLst/>
          </a:prstGeom>
          <a:solidFill>
            <a:srgbClr val="FFFFFF">
              <a:alpha val="0"/>
            </a:srgbClr>
          </a:solidFill>
        </p:spPr>
        <p:txBody>
          <a:bodyPr wrap="square" lIns="0" tIns="0" rIns="0" bIns="0" rtlCol="0" anchor="t"/>
          <a:lstStyle/>
          <a:p>
            <a:pPr algn="l">
              <a:lnSpc>
                <a:spcPct val="125000"/>
              </a:lnSpc>
            </a:pPr>
            <a:r>
              <a:rPr lang="en-US" sz="11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步骤1: Pareto前沿筛选</a:t>
            </a:r>
            <a:endParaRPr lang="en-US" sz="1100" dirty="0"/>
          </a:p>
          <a:p>
            <a:pPr algn="l">
              <a:lnSpc>
                <a:spcPct val="125000"/>
              </a:lnSpc>
            </a:pPr>
            <a:r>
              <a:rPr lang="en-US" sz="11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步骤2: 分子对接验证</a:t>
            </a:r>
            <a:endParaRPr lang="en-US" sz="1100" dirty="0"/>
          </a:p>
          <a:p>
            <a:pPr algn="l">
              <a:lnSpc>
                <a:spcPct val="125000"/>
              </a:lnSpc>
            </a:pPr>
            <a:r>
              <a:rPr lang="en-US" sz="11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蛋白结构: PDB 3U1I (DENV2 NS2B-NS3复合物)</a:t>
            </a:r>
            <a:endParaRPr lang="en-US" sz="1100" dirty="0"/>
          </a:p>
          <a:p>
            <a:pPr algn="l">
              <a:lnSpc>
                <a:spcPct val="125000"/>
              </a:lnSpc>
            </a:pPr>
            <a:r>
              <a:rPr lang="en-US" sz="11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对接软件: AutoDock Vina / Glide XP</a:t>
            </a:r>
            <a:endParaRPr lang="en-US" sz="1100" dirty="0"/>
          </a:p>
          <a:p>
            <a:pPr algn="l">
              <a:lnSpc>
                <a:spcPct val="125000"/>
              </a:lnSpc>
            </a:pPr>
            <a:r>
              <a:rPr lang="en-US" sz="11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筛选阈值: ΔG &lt; -9.0 kcal/mol</a:t>
            </a:r>
            <a:endParaRPr lang="en-US" sz="1100" dirty="0"/>
          </a:p>
          <a:p>
            <a:pPr algn="l">
              <a:lnSpc>
                <a:spcPct val="125000"/>
              </a:lnSpc>
            </a:pPr>
            <a:r>
              <a:rPr lang="en-US" sz="11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预期通过率: 15-20个分子</a:t>
            </a:r>
            <a:endParaRPr lang="en-US" sz="1100" dirty="0"/>
          </a:p>
          <a:p>
            <a:pPr algn="l">
              <a:lnSpc>
                <a:spcPct val="125000"/>
              </a:lnSpc>
            </a:pPr>
            <a:r>
              <a:rPr lang="en-US" sz="11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步骤3: ADMET预测</a:t>
            </a:r>
            <a:endParaRPr lang="en-US" sz="1100" dirty="0"/>
          </a:p>
          <a:p>
            <a:pPr algn="l">
              <a:lnSpc>
                <a:spcPct val="125000"/>
              </a:lnSpc>
            </a:pPr>
            <a:r>
              <a:rPr lang="en-US" sz="11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pkCSM在线工具 (hERG, CYP450, BBB)</a:t>
            </a:r>
            <a:endParaRPr lang="en-US" sz="1100" dirty="0"/>
          </a:p>
          <a:p>
            <a:pPr algn="l">
              <a:lnSpc>
                <a:spcPct val="125000"/>
              </a:lnSpc>
            </a:pPr>
            <a:r>
              <a:rPr lang="en-US" sz="11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排除肝毒性高风险分子</a:t>
            </a:r>
            <a:endParaRPr lang="en-US" sz="1100" dirty="0"/>
          </a:p>
          <a:p>
            <a:pPr algn="l">
              <a:lnSpc>
                <a:spcPct val="125000"/>
              </a:lnSpc>
            </a:pPr>
            <a:r>
              <a:rPr lang="en-US" sz="11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最终候选: 10个分子</a:t>
            </a:r>
            <a:endParaRPr lang="en-US" sz="1100" dirty="0"/>
          </a:p>
        </p:txBody>
      </p:sp>
      <p:sp>
        <p:nvSpPr>
          <p:cNvPr id="10" name="Text 8"/>
          <p:cNvSpPr txBox="1"/>
          <p:nvPr/>
        </p:nvSpPr>
        <p:spPr>
          <a:xfrm>
            <a:off x="1737360" y="1956816"/>
            <a:ext cx="2377440" cy="2139696"/>
          </a:xfrm>
          <a:prstGeom prst="rect">
            <a:avLst/>
          </a:prstGeom>
          <a:solidFill>
            <a:srgbClr val="FFFFFF">
              <a:alpha val="0"/>
            </a:srgbClr>
          </a:solidFill>
        </p:spPr>
        <p:txBody>
          <a:bodyPr wrap="square" lIns="0" tIns="0" rIns="0" bIns="0" rtlCol="0" anchor="t"/>
          <a:lstStyle/>
          <a:p>
            <a:pPr algn="l">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Phase 1: 计算筛选 (成本: $0)</a:t>
            </a:r>
            <a:endParaRPr lang="en-US" sz="1600" dirty="0"/>
          </a:p>
        </p:txBody>
      </p:sp>
      <p:sp>
        <p:nvSpPr>
          <p:cNvPr id="11" name="Text 9"/>
          <p:cNvSpPr txBox="1"/>
          <p:nvPr/>
        </p:nvSpPr>
        <p:spPr>
          <a:xfrm>
            <a:off x="4261104" y="4992624"/>
            <a:ext cx="7763256" cy="3044952"/>
          </a:xfrm>
          <a:prstGeom prst="rect">
            <a:avLst/>
          </a:prstGeom>
          <a:solidFill>
            <a:srgbClr val="FFFFFF">
              <a:alpha val="0"/>
            </a:srgbClr>
          </a:solidFill>
        </p:spPr>
        <p:txBody>
          <a:bodyPr wrap="square" lIns="0" tIns="0" rIns="0" bIns="0" rtlCol="0" anchor="t"/>
          <a:lstStyle/>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合成策略:</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分子复杂度 | 外包CRO | 预估成本/个 | 时间 |</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SA &lt; 3.0 | WuXi AppTec | 1,500-2,500 | 6-8周 |</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生物学检测 (外包推荐: BPS Bioscience)</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FRET酶活检测 (NS2B-NS3蛋白酶)</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8点剂量-效应曲线</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重复3次独立实验</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成本: ~$1,000/化合物</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细胞毒性评估:</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Vero细胞MTT法</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CC50测定</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选择性指数(SI) = CC50/IC50 &gt; 10</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预期成功率:</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10个分子中，预期2-4个IC50 &lt; 100 nM</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1-2个候选物进入hit-to-lead阶段</a:t>
            </a:r>
            <a:endParaRPr lang="en-US" sz="1000" dirty="0"/>
          </a:p>
        </p:txBody>
      </p:sp>
      <p:sp>
        <p:nvSpPr>
          <p:cNvPr id="12" name="Text 10"/>
          <p:cNvSpPr txBox="1"/>
          <p:nvPr/>
        </p:nvSpPr>
        <p:spPr>
          <a:xfrm>
            <a:off x="1737360" y="4992624"/>
            <a:ext cx="2377440" cy="2130552"/>
          </a:xfrm>
          <a:prstGeom prst="rect">
            <a:avLst/>
          </a:prstGeom>
          <a:solidFill>
            <a:srgbClr val="FFFFFF">
              <a:alpha val="0"/>
            </a:srgbClr>
          </a:solidFill>
        </p:spPr>
        <p:txBody>
          <a:bodyPr wrap="square" lIns="0" tIns="0" rIns="0" bIns="0" rtlCol="0" anchor="t"/>
          <a:lstStyle/>
          <a:p>
            <a:pPr algn="l">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Phase 2: 实验合成与测试 (成本: $15,000-30,000)</a:t>
            </a:r>
            <a:endParaRPr lang="en-US" sz="1600" dirty="0"/>
          </a:p>
        </p:txBody>
      </p:sp>
      <p:pic>
        <p:nvPicPr>
          <p:cNvPr id="1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528" y="475488"/>
            <a:ext cx="612648" cy="85953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736" b="703"/>
          <a:stretch>
            <a:fillRect/>
          </a:stretch>
        </p:blipFill>
        <p:spPr>
          <a:xfrm>
            <a:off x="0" y="0"/>
            <a:ext cx="3803904" cy="8577072"/>
          </a:xfrm>
          <a:prstGeom prst="rect">
            <a:avLst/>
          </a:prstGeom>
        </p:spPr>
      </p:pic>
      <p:sp>
        <p:nvSpPr>
          <p:cNvPr id="3" name="Text 0"/>
          <p:cNvSpPr txBox="1"/>
          <p:nvPr/>
        </p:nvSpPr>
        <p:spPr>
          <a:xfrm>
            <a:off x="5193792" y="190195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项目现状评估 - 客观分析</a:t>
            </a:r>
            <a:endParaRPr lang="en-US" sz="2000" dirty="0"/>
          </a:p>
        </p:txBody>
      </p:sp>
      <p:sp>
        <p:nvSpPr>
          <p:cNvPr id="4" name="Text 1"/>
          <p:cNvSpPr txBox="1"/>
          <p:nvPr/>
        </p:nvSpPr>
        <p:spPr>
          <a:xfrm>
            <a:off x="4773168" y="1901952"/>
            <a:ext cx="31089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01</a:t>
            </a:r>
            <a:endParaRPr lang="en-US" sz="2000" dirty="0"/>
          </a:p>
        </p:txBody>
      </p:sp>
      <p:sp>
        <p:nvSpPr>
          <p:cNvPr id="5" name="Text 2"/>
          <p:cNvSpPr txBox="1"/>
          <p:nvPr/>
        </p:nvSpPr>
        <p:spPr>
          <a:xfrm>
            <a:off x="5193792" y="255117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关键科学问题 - pIC50 vs IC50</a:t>
            </a:r>
            <a:endParaRPr lang="en-US" sz="2000" dirty="0"/>
          </a:p>
        </p:txBody>
      </p:sp>
      <p:sp>
        <p:nvSpPr>
          <p:cNvPr id="6" name="Text 3"/>
          <p:cNvSpPr txBox="1"/>
          <p:nvPr/>
        </p:nvSpPr>
        <p:spPr>
          <a:xfrm>
            <a:off x="4773168" y="255117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02</a:t>
            </a:r>
            <a:endParaRPr lang="en-US" sz="2000" dirty="0"/>
          </a:p>
        </p:txBody>
      </p:sp>
      <p:sp>
        <p:nvSpPr>
          <p:cNvPr id="7" name="Text 4"/>
          <p:cNvSpPr txBox="1"/>
          <p:nvPr/>
        </p:nvSpPr>
        <p:spPr>
          <a:xfrm>
            <a:off x="5193792" y="31912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数据扩展Protocol - 系统化方案</a:t>
            </a:r>
            <a:endParaRPr lang="en-US" sz="2000" dirty="0"/>
          </a:p>
        </p:txBody>
      </p:sp>
      <p:sp>
        <p:nvSpPr>
          <p:cNvPr id="8" name="Text 5"/>
          <p:cNvSpPr txBox="1"/>
          <p:nvPr/>
        </p:nvSpPr>
        <p:spPr>
          <a:xfrm>
            <a:off x="4773168" y="3191256"/>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03</a:t>
            </a:r>
            <a:endParaRPr lang="en-US" sz="2000" dirty="0"/>
          </a:p>
        </p:txBody>
      </p:sp>
      <p:sp>
        <p:nvSpPr>
          <p:cNvPr id="9" name="Text 6"/>
          <p:cNvSpPr txBox="1"/>
          <p:nvPr/>
        </p:nvSpPr>
        <p:spPr>
          <a:xfrm>
            <a:off x="5193792" y="3840480"/>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改进QSAR模型 - 算法升级路线</a:t>
            </a:r>
            <a:endParaRPr lang="en-US" sz="2000" dirty="0"/>
          </a:p>
        </p:txBody>
      </p:sp>
      <p:sp>
        <p:nvSpPr>
          <p:cNvPr id="10" name="Text 7"/>
          <p:cNvSpPr txBox="1"/>
          <p:nvPr/>
        </p:nvSpPr>
        <p:spPr>
          <a:xfrm>
            <a:off x="4773168" y="3840480"/>
            <a:ext cx="42062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04</a:t>
            </a:r>
            <a:endParaRPr lang="en-US" sz="2000" dirty="0"/>
          </a:p>
        </p:txBody>
      </p:sp>
      <p:sp>
        <p:nvSpPr>
          <p:cNvPr id="11" name="Text 8"/>
          <p:cNvSpPr txBox="1"/>
          <p:nvPr/>
        </p:nvSpPr>
        <p:spPr>
          <a:xfrm>
            <a:off x="5193792" y="448970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实验验证设计 - 关键突破点</a:t>
            </a:r>
            <a:endParaRPr lang="en-US" sz="2000" dirty="0"/>
          </a:p>
        </p:txBody>
      </p:sp>
      <p:sp>
        <p:nvSpPr>
          <p:cNvPr id="12" name="Text 9"/>
          <p:cNvSpPr txBox="1"/>
          <p:nvPr/>
        </p:nvSpPr>
        <p:spPr>
          <a:xfrm>
            <a:off x="4773168" y="448970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05</a:t>
            </a:r>
            <a:endParaRPr lang="en-US" sz="2000" dirty="0"/>
          </a:p>
        </p:txBody>
      </p:sp>
      <p:sp>
        <p:nvSpPr>
          <p:cNvPr id="13" name="Text 10"/>
          <p:cNvSpPr txBox="1"/>
          <p:nvPr/>
        </p:nvSpPr>
        <p:spPr>
          <a:xfrm>
            <a:off x="5193792" y="512978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补充分析 - 论文必需内容</a:t>
            </a:r>
            <a:endParaRPr lang="en-US" sz="2000" dirty="0"/>
          </a:p>
        </p:txBody>
      </p:sp>
      <p:sp>
        <p:nvSpPr>
          <p:cNvPr id="14" name="Text 11"/>
          <p:cNvSpPr txBox="1"/>
          <p:nvPr/>
        </p:nvSpPr>
        <p:spPr>
          <a:xfrm>
            <a:off x="0" y="0"/>
            <a:ext cx="1289304" cy="265176"/>
          </a:xfrm>
          <a:prstGeom prst="rect">
            <a:avLst/>
          </a:prstGeom>
          <a:solidFill>
            <a:srgbClr val="FFFFFF">
              <a:alpha val="0"/>
            </a:srgbClr>
          </a:solidFill>
        </p:spPr>
        <p:txBody>
          <a:bodyPr wrap="square" lIns="0" tIns="0" rIns="0" bIns="0" rtlCol="0" anchor="ctr"/>
          <a:lstStyle/>
          <a:p>
            <a:pPr algn="l">
              <a:lnSpc>
                <a:spcPct val="125000"/>
              </a:lnSpc>
            </a:pPr>
            <a:r>
              <a:rPr lang="en-US" sz="1400"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成功指标 (KPIs)</a:t>
            </a:r>
            <a:endParaRPr lang="en-US" sz="1400" dirty="0"/>
          </a:p>
        </p:txBody>
      </p:sp>
      <p:sp>
        <p:nvSpPr>
          <p:cNvPr id="15" name="Text 12"/>
          <p:cNvSpPr txBox="1"/>
          <p:nvPr/>
        </p:nvSpPr>
        <p:spPr>
          <a:xfrm>
            <a:off x="0" y="0"/>
            <a:ext cx="1069848" cy="265176"/>
          </a:xfrm>
          <a:prstGeom prst="rect">
            <a:avLst/>
          </a:prstGeom>
          <a:solidFill>
            <a:srgbClr val="FFFFFF">
              <a:alpha val="0"/>
            </a:srgbClr>
          </a:solidFill>
        </p:spPr>
        <p:txBody>
          <a:bodyPr wrap="square" lIns="0" tIns="0" rIns="0" bIns="0" rtlCol="0" anchor="ctr"/>
          <a:lstStyle/>
          <a:p>
            <a:pPr algn="l">
              <a:lnSpc>
                <a:spcPct val="125000"/>
              </a:lnSpc>
            </a:pPr>
            <a:r>
              <a:rPr lang="en-US" sz="1400"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结论与展望</a:t>
            </a:r>
            <a:endParaRPr lang="en-US" sz="1400" dirty="0"/>
          </a:p>
        </p:txBody>
      </p:sp>
      <p:sp>
        <p:nvSpPr>
          <p:cNvPr id="16" name="Text 13"/>
          <p:cNvSpPr txBox="1"/>
          <p:nvPr/>
        </p:nvSpPr>
        <p:spPr>
          <a:xfrm>
            <a:off x="4773168" y="512978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376ADA"/>
                </a:solidFill>
                <a:latin typeface="Barlow" panose="00000500000000000000" pitchFamily="34" charset="0"/>
                <a:ea typeface="Barlow" panose="00000500000000000000" pitchFamily="34" charset="-122"/>
                <a:cs typeface="Barlow" panose="00000500000000000000" pitchFamily="34" charset="-120"/>
              </a:rPr>
              <a:t>06</a:t>
            </a:r>
            <a:endParaRPr lang="en-US" sz="2000" dirty="0"/>
          </a:p>
        </p:txBody>
      </p:sp>
      <p:sp>
        <p:nvSpPr>
          <p:cNvPr id="17" name="Text 14"/>
          <p:cNvSpPr txBox="1"/>
          <p:nvPr/>
        </p:nvSpPr>
        <p:spPr>
          <a:xfrm>
            <a:off x="5193792" y="5779008"/>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顶刊投稿路线图</a:t>
            </a:r>
            <a:endParaRPr lang="en-US" sz="2000" dirty="0"/>
          </a:p>
        </p:txBody>
      </p:sp>
      <p:sp>
        <p:nvSpPr>
          <p:cNvPr id="18" name="Text 15"/>
          <p:cNvSpPr txBox="1"/>
          <p:nvPr/>
        </p:nvSpPr>
        <p:spPr>
          <a:xfrm>
            <a:off x="4773168" y="5779008"/>
            <a:ext cx="384048"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07</a:t>
            </a:r>
            <a:endParaRPr lang="en-US" sz="2000" dirty="0"/>
          </a:p>
        </p:txBody>
      </p:sp>
      <p:sp>
        <p:nvSpPr>
          <p:cNvPr id="19" name="Text 16"/>
          <p:cNvSpPr txBox="1"/>
          <p:nvPr/>
        </p:nvSpPr>
        <p:spPr>
          <a:xfrm>
            <a:off x="5193792" y="642823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即刻行动计划 (3个月速赢)</a:t>
            </a:r>
            <a:endParaRPr lang="en-US" sz="2000" dirty="0"/>
          </a:p>
        </p:txBody>
      </p:sp>
      <p:sp>
        <p:nvSpPr>
          <p:cNvPr id="20" name="Text 17"/>
          <p:cNvSpPr txBox="1"/>
          <p:nvPr/>
        </p:nvSpPr>
        <p:spPr>
          <a:xfrm>
            <a:off x="4773168" y="6428232"/>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08</a:t>
            </a:r>
            <a:endParaRPr lang="en-US" sz="2000" dirty="0"/>
          </a:p>
        </p:txBody>
      </p:sp>
      <p:sp>
        <p:nvSpPr>
          <p:cNvPr id="21" name="Text 18"/>
          <p:cNvSpPr txBox="1"/>
          <p:nvPr/>
        </p:nvSpPr>
        <p:spPr>
          <a:xfrm>
            <a:off x="5193792" y="70774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资源需求评估</a:t>
            </a:r>
            <a:endParaRPr lang="en-US" sz="2000" dirty="0"/>
          </a:p>
        </p:txBody>
      </p:sp>
      <p:sp>
        <p:nvSpPr>
          <p:cNvPr id="22" name="Text 19"/>
          <p:cNvSpPr txBox="1"/>
          <p:nvPr/>
        </p:nvSpPr>
        <p:spPr>
          <a:xfrm>
            <a:off x="4773168" y="707745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09</a:t>
            </a:r>
            <a:endParaRPr lang="en-US" sz="2000" dirty="0"/>
          </a:p>
        </p:txBody>
      </p:sp>
      <p:sp>
        <p:nvSpPr>
          <p:cNvPr id="23" name="Text 20"/>
          <p:cNvSpPr txBox="1"/>
          <p:nvPr/>
        </p:nvSpPr>
        <p:spPr>
          <a:xfrm>
            <a:off x="5193792" y="771753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风险评估与缓解</a:t>
            </a:r>
            <a:endParaRPr lang="en-US" sz="2000" dirty="0"/>
          </a:p>
        </p:txBody>
      </p:sp>
      <p:sp>
        <p:nvSpPr>
          <p:cNvPr id="24" name="Text 21"/>
          <p:cNvSpPr txBox="1"/>
          <p:nvPr/>
        </p:nvSpPr>
        <p:spPr>
          <a:xfrm>
            <a:off x="4773168" y="7717536"/>
            <a:ext cx="37490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10</a:t>
            </a:r>
            <a:endParaRPr lang="en-US" sz="2000" dirty="0"/>
          </a:p>
        </p:txBody>
      </p:sp>
      <p:sp>
        <p:nvSpPr>
          <p:cNvPr id="25" name="Text 22"/>
          <p:cNvSpPr txBox="1"/>
          <p:nvPr/>
        </p:nvSpPr>
        <p:spPr>
          <a:xfrm>
            <a:off x="4773168" y="356616"/>
            <a:ext cx="1371600" cy="685800"/>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目录</a:t>
            </a:r>
            <a:endParaRPr lang="en-US" sz="3600" dirty="0"/>
          </a:p>
        </p:txBody>
      </p:sp>
      <p:sp>
        <p:nvSpPr>
          <p:cNvPr id="26" name="Text 23"/>
          <p:cNvSpPr txBox="1"/>
          <p:nvPr/>
        </p:nvSpPr>
        <p:spPr>
          <a:xfrm>
            <a:off x="4773168" y="914400"/>
            <a:ext cx="1234440" cy="347472"/>
          </a:xfrm>
          <a:prstGeom prst="rect">
            <a:avLst/>
          </a:prstGeom>
          <a:solidFill>
            <a:srgbClr val="FFFFFF">
              <a:alpha val="0"/>
            </a:srgbClr>
          </a:solidFill>
        </p:spPr>
        <p:txBody>
          <a:bodyPr wrap="square" lIns="0" tIns="0" rIns="0" bIns="0" rtlCol="0" anchor="ctr"/>
          <a:lstStyle/>
          <a:p>
            <a:pPr algn="l">
              <a:lnSpc>
                <a:spcPct val="125000"/>
              </a:lnSpc>
            </a:pPr>
            <a:r>
              <a:rPr lang="en-US" sz="1400" b="1" dirty="0">
                <a:solidFill>
                  <a:srgbClr val="80808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CONTENTS</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736" b="703"/>
          <a:stretch>
            <a:fillRect/>
          </a:stretch>
        </p:blipFill>
        <p:spPr>
          <a:xfrm>
            <a:off x="0" y="0"/>
            <a:ext cx="3803904" cy="8577072"/>
          </a:xfrm>
          <a:prstGeom prst="rect">
            <a:avLst/>
          </a:prstGeom>
        </p:spPr>
      </p:pic>
      <p:sp>
        <p:nvSpPr>
          <p:cNvPr id="3" name="Text 0"/>
          <p:cNvSpPr txBox="1"/>
          <p:nvPr/>
        </p:nvSpPr>
        <p:spPr>
          <a:xfrm>
            <a:off x="5193792" y="190195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项目现状评估 - 客观分析</a:t>
            </a:r>
            <a:endParaRPr lang="en-US" sz="2000" dirty="0"/>
          </a:p>
        </p:txBody>
      </p:sp>
      <p:sp>
        <p:nvSpPr>
          <p:cNvPr id="4" name="Text 1"/>
          <p:cNvSpPr txBox="1"/>
          <p:nvPr/>
        </p:nvSpPr>
        <p:spPr>
          <a:xfrm>
            <a:off x="4773168" y="1901952"/>
            <a:ext cx="31089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376ADA"/>
                </a:solidFill>
                <a:latin typeface="Barlow" panose="00000500000000000000" pitchFamily="34" charset="0"/>
                <a:ea typeface="Barlow" panose="00000500000000000000" pitchFamily="34" charset="-122"/>
                <a:cs typeface="Barlow" panose="00000500000000000000" pitchFamily="34" charset="-120"/>
              </a:rPr>
              <a:t>01</a:t>
            </a:r>
            <a:endParaRPr lang="en-US" sz="2000" dirty="0"/>
          </a:p>
        </p:txBody>
      </p:sp>
      <p:sp>
        <p:nvSpPr>
          <p:cNvPr id="5" name="Text 2"/>
          <p:cNvSpPr txBox="1"/>
          <p:nvPr/>
        </p:nvSpPr>
        <p:spPr>
          <a:xfrm>
            <a:off x="5193792" y="255117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关键科学问题 - pIC50 vs IC50</a:t>
            </a:r>
            <a:endParaRPr lang="en-US" sz="2000" dirty="0"/>
          </a:p>
        </p:txBody>
      </p:sp>
      <p:sp>
        <p:nvSpPr>
          <p:cNvPr id="6" name="Text 3"/>
          <p:cNvSpPr txBox="1"/>
          <p:nvPr/>
        </p:nvSpPr>
        <p:spPr>
          <a:xfrm>
            <a:off x="4773168" y="255117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376ADA"/>
                </a:solidFill>
                <a:latin typeface="Barlow" panose="00000500000000000000" pitchFamily="34" charset="0"/>
                <a:ea typeface="Barlow" panose="00000500000000000000" pitchFamily="34" charset="-122"/>
                <a:cs typeface="Barlow" panose="00000500000000000000" pitchFamily="34" charset="-120"/>
              </a:rPr>
              <a:t>02</a:t>
            </a:r>
            <a:endParaRPr lang="en-US" sz="2000" dirty="0"/>
          </a:p>
        </p:txBody>
      </p:sp>
      <p:sp>
        <p:nvSpPr>
          <p:cNvPr id="7" name="Text 4"/>
          <p:cNvSpPr txBox="1"/>
          <p:nvPr/>
        </p:nvSpPr>
        <p:spPr>
          <a:xfrm>
            <a:off x="5193792" y="31912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数据扩展Protocol - 系统化方案</a:t>
            </a:r>
            <a:endParaRPr lang="en-US" sz="2000" dirty="0"/>
          </a:p>
        </p:txBody>
      </p:sp>
      <p:sp>
        <p:nvSpPr>
          <p:cNvPr id="8" name="Text 5"/>
          <p:cNvSpPr txBox="1"/>
          <p:nvPr/>
        </p:nvSpPr>
        <p:spPr>
          <a:xfrm>
            <a:off x="4773168" y="3191256"/>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376ADA"/>
                </a:solidFill>
                <a:latin typeface="Barlow" panose="00000500000000000000" pitchFamily="34" charset="0"/>
                <a:ea typeface="Barlow" panose="00000500000000000000" pitchFamily="34" charset="-122"/>
                <a:cs typeface="Barlow" panose="00000500000000000000" pitchFamily="34" charset="-120"/>
              </a:rPr>
              <a:t>03</a:t>
            </a:r>
            <a:endParaRPr lang="en-US" sz="2000" dirty="0"/>
          </a:p>
        </p:txBody>
      </p:sp>
      <p:sp>
        <p:nvSpPr>
          <p:cNvPr id="9" name="Text 6"/>
          <p:cNvSpPr txBox="1"/>
          <p:nvPr/>
        </p:nvSpPr>
        <p:spPr>
          <a:xfrm>
            <a:off x="5193792" y="3840480"/>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改进QSAR模型 - 算法升级路线</a:t>
            </a:r>
            <a:endParaRPr lang="en-US" sz="2000" dirty="0"/>
          </a:p>
        </p:txBody>
      </p:sp>
      <p:sp>
        <p:nvSpPr>
          <p:cNvPr id="10" name="Text 7"/>
          <p:cNvSpPr txBox="1"/>
          <p:nvPr/>
        </p:nvSpPr>
        <p:spPr>
          <a:xfrm>
            <a:off x="4773168" y="3840480"/>
            <a:ext cx="42062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376ADA"/>
                </a:solidFill>
                <a:latin typeface="Barlow" panose="00000500000000000000" pitchFamily="34" charset="0"/>
                <a:ea typeface="Barlow" panose="00000500000000000000" pitchFamily="34" charset="-122"/>
                <a:cs typeface="Barlow" panose="00000500000000000000" pitchFamily="34" charset="-120"/>
              </a:rPr>
              <a:t>04</a:t>
            </a:r>
            <a:endParaRPr lang="en-US" sz="2000" dirty="0"/>
          </a:p>
        </p:txBody>
      </p:sp>
      <p:sp>
        <p:nvSpPr>
          <p:cNvPr id="11" name="Text 8"/>
          <p:cNvSpPr txBox="1"/>
          <p:nvPr/>
        </p:nvSpPr>
        <p:spPr>
          <a:xfrm>
            <a:off x="5193792" y="448970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实验验证设计 - 关键突破点</a:t>
            </a:r>
            <a:endParaRPr lang="en-US" sz="2000" dirty="0"/>
          </a:p>
        </p:txBody>
      </p:sp>
      <p:sp>
        <p:nvSpPr>
          <p:cNvPr id="12" name="Text 9"/>
          <p:cNvSpPr txBox="1"/>
          <p:nvPr/>
        </p:nvSpPr>
        <p:spPr>
          <a:xfrm>
            <a:off x="4773168" y="448970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376ADA"/>
                </a:solidFill>
                <a:latin typeface="Barlow" panose="00000500000000000000" pitchFamily="34" charset="0"/>
                <a:ea typeface="Barlow" panose="00000500000000000000" pitchFamily="34" charset="-122"/>
                <a:cs typeface="Barlow" panose="00000500000000000000" pitchFamily="34" charset="-120"/>
              </a:rPr>
              <a:t>05</a:t>
            </a:r>
            <a:endParaRPr lang="en-US" sz="2000" dirty="0"/>
          </a:p>
        </p:txBody>
      </p:sp>
      <p:sp>
        <p:nvSpPr>
          <p:cNvPr id="14" name="Text 11"/>
          <p:cNvSpPr txBox="1"/>
          <p:nvPr/>
        </p:nvSpPr>
        <p:spPr>
          <a:xfrm>
            <a:off x="5193792" y="512978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补充分析 - 论文必需内容</a:t>
            </a:r>
            <a:endParaRPr lang="en-US" sz="2000" dirty="0"/>
          </a:p>
        </p:txBody>
      </p:sp>
      <p:sp>
        <p:nvSpPr>
          <p:cNvPr id="16" name="Text 13"/>
          <p:cNvSpPr txBox="1"/>
          <p:nvPr/>
        </p:nvSpPr>
        <p:spPr>
          <a:xfrm>
            <a:off x="4773168" y="512978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376ADA"/>
                </a:solidFill>
                <a:latin typeface="Barlow" panose="00000500000000000000" pitchFamily="34" charset="0"/>
                <a:ea typeface="Barlow" panose="00000500000000000000" pitchFamily="34" charset="-122"/>
                <a:cs typeface="Barlow" panose="00000500000000000000" pitchFamily="34" charset="-120"/>
              </a:rPr>
              <a:t>06</a:t>
            </a:r>
            <a:endParaRPr lang="en-US" sz="2000" dirty="0"/>
          </a:p>
        </p:txBody>
      </p:sp>
      <p:sp>
        <p:nvSpPr>
          <p:cNvPr id="17" name="Text 14"/>
          <p:cNvSpPr txBox="1"/>
          <p:nvPr/>
        </p:nvSpPr>
        <p:spPr>
          <a:xfrm>
            <a:off x="5193792" y="5779008"/>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顶刊投稿路线图</a:t>
            </a:r>
            <a:endParaRPr lang="en-US" sz="2000" dirty="0"/>
          </a:p>
        </p:txBody>
      </p:sp>
      <p:sp>
        <p:nvSpPr>
          <p:cNvPr id="18" name="Text 15"/>
          <p:cNvSpPr txBox="1"/>
          <p:nvPr/>
        </p:nvSpPr>
        <p:spPr>
          <a:xfrm>
            <a:off x="4773168" y="5779008"/>
            <a:ext cx="384048"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376ADA"/>
                </a:solidFill>
                <a:latin typeface="Barlow" panose="00000500000000000000" pitchFamily="34" charset="0"/>
                <a:ea typeface="Barlow" panose="00000500000000000000" pitchFamily="34" charset="-122"/>
                <a:cs typeface="Barlow" panose="00000500000000000000" pitchFamily="34" charset="-120"/>
              </a:rPr>
              <a:t>07</a:t>
            </a:r>
            <a:endParaRPr lang="en-US" sz="2000" dirty="0"/>
          </a:p>
        </p:txBody>
      </p:sp>
      <p:sp>
        <p:nvSpPr>
          <p:cNvPr id="19" name="Text 16"/>
          <p:cNvSpPr txBox="1"/>
          <p:nvPr/>
        </p:nvSpPr>
        <p:spPr>
          <a:xfrm>
            <a:off x="5193792" y="642823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即刻行动计划 (3个月速赢)</a:t>
            </a:r>
            <a:endParaRPr lang="en-US" sz="2000" dirty="0"/>
          </a:p>
        </p:txBody>
      </p:sp>
      <p:sp>
        <p:nvSpPr>
          <p:cNvPr id="20" name="Text 17"/>
          <p:cNvSpPr txBox="1"/>
          <p:nvPr/>
        </p:nvSpPr>
        <p:spPr>
          <a:xfrm>
            <a:off x="4773168" y="6428232"/>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376ADA"/>
                </a:solidFill>
                <a:latin typeface="Barlow" panose="00000500000000000000" pitchFamily="34" charset="0"/>
                <a:ea typeface="Barlow" panose="00000500000000000000" pitchFamily="34" charset="-122"/>
                <a:cs typeface="Barlow" panose="00000500000000000000" pitchFamily="34" charset="-120"/>
              </a:rPr>
              <a:t>08</a:t>
            </a:r>
            <a:endParaRPr lang="en-US" sz="2000" dirty="0"/>
          </a:p>
        </p:txBody>
      </p:sp>
      <p:sp>
        <p:nvSpPr>
          <p:cNvPr id="21" name="Text 18"/>
          <p:cNvSpPr txBox="1"/>
          <p:nvPr/>
        </p:nvSpPr>
        <p:spPr>
          <a:xfrm>
            <a:off x="5193792" y="70774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资源需求评估</a:t>
            </a:r>
            <a:endParaRPr lang="en-US" sz="2000" dirty="0"/>
          </a:p>
        </p:txBody>
      </p:sp>
      <p:sp>
        <p:nvSpPr>
          <p:cNvPr id="22" name="Text 19"/>
          <p:cNvSpPr txBox="1"/>
          <p:nvPr/>
        </p:nvSpPr>
        <p:spPr>
          <a:xfrm>
            <a:off x="4773168" y="707745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376ADA"/>
                </a:solidFill>
                <a:latin typeface="Barlow" panose="00000500000000000000" pitchFamily="34" charset="0"/>
                <a:ea typeface="Barlow" panose="00000500000000000000" pitchFamily="34" charset="-122"/>
                <a:cs typeface="Barlow" panose="00000500000000000000" pitchFamily="34" charset="-120"/>
              </a:rPr>
              <a:t>09</a:t>
            </a:r>
            <a:endParaRPr lang="en-US" sz="2000" dirty="0"/>
          </a:p>
        </p:txBody>
      </p:sp>
      <p:sp>
        <p:nvSpPr>
          <p:cNvPr id="23" name="Text 20"/>
          <p:cNvSpPr txBox="1"/>
          <p:nvPr/>
        </p:nvSpPr>
        <p:spPr>
          <a:xfrm>
            <a:off x="5193792" y="771753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风险评估与缓解</a:t>
            </a:r>
            <a:endParaRPr lang="en-US" sz="2000" dirty="0"/>
          </a:p>
        </p:txBody>
      </p:sp>
      <p:sp>
        <p:nvSpPr>
          <p:cNvPr id="24" name="Text 21"/>
          <p:cNvSpPr txBox="1"/>
          <p:nvPr/>
        </p:nvSpPr>
        <p:spPr>
          <a:xfrm>
            <a:off x="4773168" y="7717536"/>
            <a:ext cx="37490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376ADA"/>
                </a:solidFill>
                <a:latin typeface="Barlow" panose="00000500000000000000" pitchFamily="34" charset="0"/>
                <a:ea typeface="Barlow" panose="00000500000000000000" pitchFamily="34" charset="-122"/>
                <a:cs typeface="Barlow" panose="00000500000000000000" pitchFamily="34" charset="-120"/>
              </a:rPr>
              <a:t>10</a:t>
            </a:r>
            <a:endParaRPr lang="en-US" sz="2000" dirty="0"/>
          </a:p>
        </p:txBody>
      </p:sp>
      <p:sp>
        <p:nvSpPr>
          <p:cNvPr id="25" name="Text 22"/>
          <p:cNvSpPr txBox="1"/>
          <p:nvPr/>
        </p:nvSpPr>
        <p:spPr>
          <a:xfrm>
            <a:off x="4773168" y="356616"/>
            <a:ext cx="1371600" cy="685800"/>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目录</a:t>
            </a:r>
            <a:endParaRPr lang="en-US" sz="3600" dirty="0"/>
          </a:p>
        </p:txBody>
      </p:sp>
      <p:sp>
        <p:nvSpPr>
          <p:cNvPr id="26" name="Text 23"/>
          <p:cNvSpPr txBox="1"/>
          <p:nvPr/>
        </p:nvSpPr>
        <p:spPr>
          <a:xfrm>
            <a:off x="4773168" y="914400"/>
            <a:ext cx="1234440" cy="347472"/>
          </a:xfrm>
          <a:prstGeom prst="rect">
            <a:avLst/>
          </a:prstGeom>
          <a:solidFill>
            <a:srgbClr val="FFFFFF">
              <a:alpha val="0"/>
            </a:srgbClr>
          </a:solidFill>
        </p:spPr>
        <p:txBody>
          <a:bodyPr wrap="square" lIns="0" tIns="0" rIns="0" bIns="0" rtlCol="0" anchor="ctr"/>
          <a:lstStyle/>
          <a:p>
            <a:pPr algn="l">
              <a:lnSpc>
                <a:spcPct val="125000"/>
              </a:lnSpc>
            </a:pPr>
            <a:r>
              <a:rPr lang="en-US" sz="1400" b="1" dirty="0">
                <a:solidFill>
                  <a:srgbClr val="80808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CONTENTS</a:t>
            </a: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7955280" y="2404872"/>
            <a:ext cx="5257800" cy="1828800"/>
          </a:xfrm>
          <a:prstGeom prst="roundRect">
            <a:avLst>
              <a:gd name="adj" fmla="val 50000"/>
            </a:avLst>
          </a:prstGeom>
          <a:noFill/>
          <a:ln w="28575">
            <a:solidFill>
              <a:srgbClr val="376ADA"/>
            </a:solidFill>
            <a:prstDash val="solid"/>
            <a:headEnd type="none"/>
            <a:tailEnd type="none"/>
          </a:ln>
          <a:effectLst>
            <a:outerShdw blurRad="101600" dist="50800" dir="16200000" algn="bl" rotWithShape="0">
              <a:srgbClr val="000000">
                <a:alpha val="0"/>
              </a:srgbClr>
            </a:outerShdw>
          </a:effectLst>
        </p:spPr>
        <p:txBody>
          <a:bodyPr wrap="square" lIns="3810" tIns="3810" rIns="3810" bIns="3810" rtlCol="0" anchor="ctr"/>
          <a:lstStyle/>
          <a:p>
            <a:pPr algn="ctr">
              <a:lnSpc>
                <a:spcPct val="125000"/>
              </a:lnSpc>
            </a:pPr>
            <a:r>
              <a:rPr lang="en-US" sz="1400"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a:t>
            </a:r>
            <a:endParaRPr lang="en-US" sz="1400" dirty="0"/>
          </a:p>
        </p:txBody>
      </p:sp>
      <p:sp>
        <p:nvSpPr>
          <p:cNvPr id="3" name="Text 1"/>
          <p:cNvSpPr/>
          <p:nvPr/>
        </p:nvSpPr>
        <p:spPr>
          <a:xfrm>
            <a:off x="7955280" y="4855464"/>
            <a:ext cx="5257800" cy="1828800"/>
          </a:xfrm>
          <a:prstGeom prst="roundRect">
            <a:avLst>
              <a:gd name="adj" fmla="val 50000"/>
            </a:avLst>
          </a:prstGeom>
          <a:noFill/>
          <a:ln w="28575">
            <a:solidFill>
              <a:srgbClr val="2FBEEB"/>
            </a:solidFill>
            <a:prstDash val="solid"/>
            <a:headEnd type="none"/>
            <a:tailEnd type="none"/>
          </a:ln>
          <a:effectLst>
            <a:outerShdw blurRad="101600" dist="50800" dir="16200000" algn="bl" rotWithShape="0">
              <a:srgbClr val="000000">
                <a:alpha val="0"/>
              </a:srgbClr>
            </a:outerShdw>
          </a:effectLst>
        </p:spPr>
        <p:txBody>
          <a:bodyPr wrap="square" lIns="3810" tIns="3810" rIns="3810" bIns="3810" rtlCol="0" anchor="ctr"/>
          <a:lstStyle/>
          <a:p>
            <a:pPr algn="ctr">
              <a:lnSpc>
                <a:spcPct val="125000"/>
              </a:lnSpc>
            </a:pPr>
            <a:r>
              <a:rPr lang="en-US" sz="1400"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a:t>
            </a:r>
            <a:endParaRPr lang="en-US" sz="1400" dirty="0"/>
          </a:p>
        </p:txBody>
      </p:sp>
      <p:sp>
        <p:nvSpPr>
          <p:cNvPr id="4" name="Shape 2"/>
          <p:cNvSpPr/>
          <p:nvPr/>
        </p:nvSpPr>
        <p:spPr>
          <a:xfrm>
            <a:off x="11521440" y="4992624"/>
            <a:ext cx="1554480" cy="1554480"/>
          </a:xfrm>
          <a:prstGeom prst="ellipse">
            <a:avLst/>
          </a:prstGeom>
          <a:gradFill flip="none" rotWithShape="1">
            <a:gsLst>
              <a:gs pos="0">
                <a:srgbClr val="2FBEEB">
                  <a:alpha val="17000"/>
                </a:srgbClr>
              </a:gs>
              <a:gs pos="100000">
                <a:srgbClr val="2FBEEB">
                  <a:alpha val="0"/>
                </a:srgbClr>
              </a:gs>
            </a:gsLst>
            <a:lin ang="5400000" scaled="0"/>
          </a:gradFill>
          <a:effectLst>
            <a:outerShdw blurRad="101600" dist="50800" dir="16200000" algn="bl" rotWithShape="0">
              <a:srgbClr val="000000">
                <a:alpha val="0"/>
              </a:srgbClr>
            </a:outerShdw>
          </a:effectLst>
        </p:spPr>
        <p:txBody>
          <a:bodyPr/>
          <a:lstStyle/>
          <a:p>
            <a:endParaRPr lang="en-GB"/>
          </a:p>
        </p:txBody>
      </p:sp>
      <p:sp>
        <p:nvSpPr>
          <p:cNvPr id="5" name="Text 3"/>
          <p:cNvSpPr txBox="1"/>
          <p:nvPr/>
        </p:nvSpPr>
        <p:spPr>
          <a:xfrm>
            <a:off x="1389888" y="466344"/>
            <a:ext cx="13048488" cy="850392"/>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化学空间覆盖分析</a:t>
            </a:r>
            <a:endParaRPr lang="en-US" sz="3600" dirty="0"/>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5024" y="2203704"/>
            <a:ext cx="4892040" cy="4892040"/>
          </a:xfrm>
          <a:prstGeom prst="rect">
            <a:avLst/>
          </a:prstGeom>
        </p:spPr>
      </p:pic>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76472" y="2203704"/>
            <a:ext cx="2450592" cy="2386584"/>
          </a:xfrm>
          <a:prstGeom prst="rect">
            <a:avLst/>
          </a:prstGeom>
        </p:spPr>
      </p:pic>
      <p:pic>
        <p:nvPicPr>
          <p:cNvPr id="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76472" y="4709160"/>
            <a:ext cx="2450592" cy="2386584"/>
          </a:xfrm>
          <a:prstGeom prst="rect">
            <a:avLst/>
          </a:prstGeom>
        </p:spPr>
      </p:pic>
      <p:sp>
        <p:nvSpPr>
          <p:cNvPr id="9" name="Shape 4"/>
          <p:cNvSpPr/>
          <p:nvPr/>
        </p:nvSpPr>
        <p:spPr>
          <a:xfrm>
            <a:off x="11521440" y="2542032"/>
            <a:ext cx="1554480" cy="1554480"/>
          </a:xfrm>
          <a:prstGeom prst="ellipse">
            <a:avLst/>
          </a:prstGeom>
          <a:gradFill flip="none" rotWithShape="1">
            <a:gsLst>
              <a:gs pos="0">
                <a:srgbClr val="376ADA">
                  <a:alpha val="17000"/>
                </a:srgbClr>
              </a:gs>
              <a:gs pos="100000">
                <a:srgbClr val="376ADA">
                  <a:alpha val="0"/>
                </a:srgbClr>
              </a:gs>
            </a:gsLst>
            <a:lin ang="5400000" scaled="0"/>
          </a:gradFill>
          <a:effectLst>
            <a:outerShdw blurRad="101600" dist="50800" dir="16200000" algn="bl" rotWithShape="0">
              <a:srgbClr val="000000">
                <a:alpha val="0"/>
              </a:srgbClr>
            </a:outerShdw>
          </a:effectLst>
        </p:spPr>
        <p:txBody>
          <a:bodyPr/>
          <a:lstStyle/>
          <a:p>
            <a:endParaRPr lang="en-GB"/>
          </a:p>
        </p:txBody>
      </p:sp>
      <p:pic>
        <p:nvPicPr>
          <p:cNvPr id="1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65376" y="3401568"/>
            <a:ext cx="3611880" cy="2340864"/>
          </a:xfrm>
          <a:prstGeom prst="rect">
            <a:avLst/>
          </a:prstGeom>
        </p:spPr>
      </p:pic>
      <p:sp>
        <p:nvSpPr>
          <p:cNvPr id="11" name="Text 5"/>
          <p:cNvSpPr txBox="1"/>
          <p:nvPr/>
        </p:nvSpPr>
        <p:spPr>
          <a:xfrm>
            <a:off x="3346704" y="5961888"/>
            <a:ext cx="868680" cy="484632"/>
          </a:xfrm>
          <a:prstGeom prst="rect">
            <a:avLst/>
          </a:prstGeom>
          <a:solidFill>
            <a:srgbClr val="FFFFFF">
              <a:alpha val="0"/>
            </a:srgbClr>
          </a:solidFill>
        </p:spPr>
        <p:txBody>
          <a:bodyPr wrap="square" lIns="0" tIns="0" rIns="0" bIns="0" rtlCol="0" anchor="ctr"/>
          <a:lstStyle/>
          <a:p>
            <a:pPr algn="ctr">
              <a:lnSpc>
                <a:spcPct val="125000"/>
              </a:lnSpc>
            </a:pPr>
            <a:r>
              <a:rPr lang="en-US" sz="1700" dirty="0">
                <a:solidFill>
                  <a:srgbClr val="1B2022"/>
                </a:solidFill>
                <a:latin typeface="Barlow" panose="00000500000000000000" pitchFamily="34" charset="0"/>
                <a:ea typeface="Barlow" panose="00000500000000000000" pitchFamily="34" charset="-122"/>
                <a:cs typeface="Barlow" panose="00000500000000000000" pitchFamily="34" charset="-120"/>
              </a:rPr>
              <a:t>2050</a:t>
            </a:r>
            <a:endParaRPr lang="en-US" sz="1700" dirty="0"/>
          </a:p>
        </p:txBody>
      </p:sp>
      <p:sp>
        <p:nvSpPr>
          <p:cNvPr id="12" name="Text 6"/>
          <p:cNvSpPr txBox="1"/>
          <p:nvPr/>
        </p:nvSpPr>
        <p:spPr>
          <a:xfrm>
            <a:off x="11768328" y="2706624"/>
            <a:ext cx="1060704" cy="1216152"/>
          </a:xfrm>
          <a:prstGeom prst="rect">
            <a:avLst/>
          </a:prstGeom>
          <a:solidFill>
            <a:srgbClr val="FFFFFF">
              <a:alpha val="0"/>
            </a:srgbClr>
          </a:solidFill>
        </p:spPr>
        <p:txBody>
          <a:bodyPr wrap="square" lIns="0" tIns="0" rIns="0" bIns="0" rtlCol="0" anchor="ctr"/>
          <a:lstStyle/>
          <a:p>
            <a:pPr algn="ctr">
              <a:lnSpc>
                <a:spcPct val="100000"/>
              </a:lnSpc>
            </a:pPr>
            <a:r>
              <a:rPr lang="en-US" sz="6400" b="1" dirty="0">
                <a:solidFill>
                  <a:srgbClr val="376ADA"/>
                </a:solidFill>
                <a:latin typeface="Barlow" panose="00000500000000000000" pitchFamily="34" charset="0"/>
                <a:ea typeface="Barlow" panose="00000500000000000000" pitchFamily="34" charset="-122"/>
                <a:cs typeface="Barlow" panose="00000500000000000000" pitchFamily="34" charset="-120"/>
              </a:rPr>
              <a:t>1</a:t>
            </a:r>
            <a:endParaRPr lang="en-US" sz="6400" dirty="0"/>
          </a:p>
        </p:txBody>
      </p:sp>
      <p:pic>
        <p:nvPicPr>
          <p:cNvPr id="13"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85632" y="3044952"/>
            <a:ext cx="548640" cy="548640"/>
          </a:xfrm>
          <a:prstGeom prst="rect">
            <a:avLst/>
          </a:prstGeom>
        </p:spPr>
      </p:pic>
      <p:sp>
        <p:nvSpPr>
          <p:cNvPr id="14" name="Text 7"/>
          <p:cNvSpPr txBox="1"/>
          <p:nvPr/>
        </p:nvSpPr>
        <p:spPr>
          <a:xfrm>
            <a:off x="9134856" y="3099816"/>
            <a:ext cx="2267712" cy="1042416"/>
          </a:xfrm>
          <a:prstGeom prst="rect">
            <a:avLst/>
          </a:prstGeom>
          <a:solidFill>
            <a:srgbClr val="FFFFFF">
              <a:alpha val="0"/>
            </a:srgbClr>
          </a:solidFill>
        </p:spPr>
        <p:txBody>
          <a:bodyPr wrap="square" lIns="0" tIns="0" rIns="0" bIns="0" rtlCol="0" anchor="t"/>
          <a:lstStyle/>
          <a:p>
            <a:pPr algn="r">
              <a:lnSpc>
                <a:spcPct val="125000"/>
              </a:lnSpc>
            </a:pPr>
            <a:r>
              <a:rPr lang="en-US" sz="11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Bemis-Murcko骨架提取</a:t>
            </a:r>
            <a:endParaRPr lang="en-US" sz="1100" dirty="0"/>
          </a:p>
          <a:p>
            <a:pPr algn="r">
              <a:lnSpc>
                <a:spcPct val="125000"/>
              </a:lnSpc>
            </a:pPr>
            <a:r>
              <a:rPr lang="en-US" sz="11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新骨架占比 (期望&gt;30%显示创新性)</a:t>
            </a:r>
            <a:endParaRPr lang="en-US" sz="1100" dirty="0"/>
          </a:p>
          <a:p>
            <a:pPr algn="r">
              <a:lnSpc>
                <a:spcPct val="125000"/>
              </a:lnSpc>
            </a:pPr>
            <a:r>
              <a:rPr lang="en-US" sz="11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骨架跳跃(scaffold hopping)案例展示</a:t>
            </a:r>
            <a:endParaRPr lang="en-US" sz="1100" dirty="0"/>
          </a:p>
        </p:txBody>
      </p:sp>
      <p:sp>
        <p:nvSpPr>
          <p:cNvPr id="15" name="Text 8"/>
          <p:cNvSpPr txBox="1"/>
          <p:nvPr/>
        </p:nvSpPr>
        <p:spPr>
          <a:xfrm>
            <a:off x="9134856" y="2450592"/>
            <a:ext cx="2267712" cy="603504"/>
          </a:xfrm>
          <a:prstGeom prst="rect">
            <a:avLst/>
          </a:prstGeom>
          <a:solidFill>
            <a:srgbClr val="FFFFFF">
              <a:alpha val="0"/>
            </a:srgbClr>
          </a:solidFill>
        </p:spPr>
        <p:txBody>
          <a:bodyPr wrap="square" lIns="0" tIns="0" rIns="0" bIns="0" rtlCol="0" anchor="b"/>
          <a:lstStyle/>
          <a:p>
            <a:pPr algn="r">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t-SNE可视化</a:t>
            </a:r>
            <a:endParaRPr lang="en-US" sz="1600" dirty="0"/>
          </a:p>
        </p:txBody>
      </p:sp>
      <p:sp>
        <p:nvSpPr>
          <p:cNvPr id="16" name="Text 9"/>
          <p:cNvSpPr txBox="1"/>
          <p:nvPr/>
        </p:nvSpPr>
        <p:spPr>
          <a:xfrm>
            <a:off x="11768328" y="5166360"/>
            <a:ext cx="1060704" cy="1216152"/>
          </a:xfrm>
          <a:prstGeom prst="rect">
            <a:avLst/>
          </a:prstGeom>
          <a:solidFill>
            <a:srgbClr val="FFFFFF">
              <a:alpha val="0"/>
            </a:srgbClr>
          </a:solidFill>
        </p:spPr>
        <p:txBody>
          <a:bodyPr wrap="square" lIns="0" tIns="0" rIns="0" bIns="0" rtlCol="0" anchor="ctr"/>
          <a:lstStyle/>
          <a:p>
            <a:pPr algn="ctr">
              <a:lnSpc>
                <a:spcPct val="100000"/>
              </a:lnSpc>
            </a:pPr>
            <a:r>
              <a:rPr lang="en-US" sz="6400" b="1" dirty="0">
                <a:solidFill>
                  <a:srgbClr val="2FBEEB"/>
                </a:solidFill>
                <a:latin typeface="Barlow" panose="00000500000000000000" pitchFamily="34" charset="0"/>
                <a:ea typeface="Barlow" panose="00000500000000000000" pitchFamily="34" charset="-122"/>
                <a:cs typeface="Barlow" panose="00000500000000000000" pitchFamily="34" charset="-120"/>
              </a:rPr>
              <a:t>2</a:t>
            </a:r>
            <a:endParaRPr lang="en-US" sz="6400" dirty="0"/>
          </a:p>
        </p:txBody>
      </p:sp>
      <p:sp>
        <p:nvSpPr>
          <p:cNvPr id="17" name="Text 10"/>
          <p:cNvSpPr txBox="1"/>
          <p:nvPr/>
        </p:nvSpPr>
        <p:spPr>
          <a:xfrm>
            <a:off x="9134856" y="5550408"/>
            <a:ext cx="2267712" cy="1042416"/>
          </a:xfrm>
          <a:prstGeom prst="rect">
            <a:avLst/>
          </a:prstGeom>
          <a:solidFill>
            <a:srgbClr val="FFFFFF">
              <a:alpha val="0"/>
            </a:srgbClr>
          </a:solidFill>
        </p:spPr>
        <p:txBody>
          <a:bodyPr wrap="square" rtlCol="0" anchor="ctr"/>
          <a:lstStyle/>
          <a:p>
            <a:endParaRPr lang="en-US" dirty="0"/>
          </a:p>
        </p:txBody>
      </p:sp>
      <p:sp>
        <p:nvSpPr>
          <p:cNvPr id="18" name="Text 11"/>
          <p:cNvSpPr txBox="1"/>
          <p:nvPr/>
        </p:nvSpPr>
        <p:spPr>
          <a:xfrm>
            <a:off x="9134856" y="4901184"/>
            <a:ext cx="2267712" cy="603504"/>
          </a:xfrm>
          <a:prstGeom prst="rect">
            <a:avLst/>
          </a:prstGeom>
          <a:solidFill>
            <a:srgbClr val="FFFFFF">
              <a:alpha val="0"/>
            </a:srgbClr>
          </a:solidFill>
        </p:spPr>
        <p:txBody>
          <a:bodyPr wrap="square" lIns="0" tIns="0" rIns="0" bIns="0" rtlCol="0" anchor="b"/>
          <a:lstStyle/>
          <a:p>
            <a:pPr algn="r">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Scaffold分析</a:t>
            </a:r>
            <a:endParaRPr lang="en-US" sz="1600" dirty="0"/>
          </a:p>
        </p:txBody>
      </p:sp>
      <p:pic>
        <p:nvPicPr>
          <p:cNvPr id="19"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85632" y="5495544"/>
            <a:ext cx="548640" cy="548640"/>
          </a:xfrm>
          <a:prstGeom prst="rect">
            <a:avLst/>
          </a:prstGeom>
        </p:spPr>
      </p:pic>
      <p:pic>
        <p:nvPicPr>
          <p:cNvPr id="20" name="Image 6"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77256" y="2542032"/>
            <a:ext cx="2880360" cy="923544"/>
          </a:xfrm>
          <a:prstGeom prst="rect">
            <a:avLst/>
          </a:prstGeom>
        </p:spPr>
      </p:pic>
      <p:pic>
        <p:nvPicPr>
          <p:cNvPr id="21" name="Image 7" descr="preencoded.pn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86400" y="5687568"/>
            <a:ext cx="2871216" cy="1069848"/>
          </a:xfrm>
          <a:prstGeom prst="rect">
            <a:avLst/>
          </a:prstGeom>
        </p:spPr>
      </p:pic>
      <p:pic>
        <p:nvPicPr>
          <p:cNvPr id="22" name="Image 8"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7240" y="466344"/>
            <a:ext cx="612648" cy="85953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txBox="1"/>
          <p:nvPr/>
        </p:nvSpPr>
        <p:spPr>
          <a:xfrm>
            <a:off x="1389888" y="466344"/>
            <a:ext cx="13048488" cy="850392"/>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分子对接结合模式分析</a:t>
            </a:r>
            <a:endParaRPr lang="en-US" sz="3600" dirty="0"/>
          </a:p>
        </p:txBody>
      </p:sp>
      <p:graphicFrame>
        <p:nvGraphicFramePr>
          <p:cNvPr id="22" name="Table 0"/>
          <p:cNvGraphicFramePr>
            <a:graphicFrameLocks noGrp="1"/>
          </p:cNvGraphicFramePr>
          <p:nvPr/>
        </p:nvGraphicFramePr>
        <p:xfrm>
          <a:off x="5586984" y="1920240"/>
          <a:ext cx="8833104" cy="5760720"/>
        </p:xfrm>
        <a:graphic>
          <a:graphicData uri="http://schemas.openxmlformats.org/drawingml/2006/table">
            <a:tbl>
              <a:tblPr/>
              <a:tblGrid>
                <a:gridCol w="1472184">
                  <a:extLst>
                    <a:ext uri="{9D8B030D-6E8A-4147-A177-3AD203B41FA5}">
                      <a16:colId xmlns:a16="http://schemas.microsoft.com/office/drawing/2014/main" val="20000"/>
                    </a:ext>
                  </a:extLst>
                </a:gridCol>
                <a:gridCol w="1472184">
                  <a:extLst>
                    <a:ext uri="{9D8B030D-6E8A-4147-A177-3AD203B41FA5}">
                      <a16:colId xmlns:a16="http://schemas.microsoft.com/office/drawing/2014/main" val="20001"/>
                    </a:ext>
                  </a:extLst>
                </a:gridCol>
                <a:gridCol w="1472184">
                  <a:extLst>
                    <a:ext uri="{9D8B030D-6E8A-4147-A177-3AD203B41FA5}">
                      <a16:colId xmlns:a16="http://schemas.microsoft.com/office/drawing/2014/main" val="20002"/>
                    </a:ext>
                  </a:extLst>
                </a:gridCol>
                <a:gridCol w="1472184">
                  <a:extLst>
                    <a:ext uri="{9D8B030D-6E8A-4147-A177-3AD203B41FA5}">
                      <a16:colId xmlns:a16="http://schemas.microsoft.com/office/drawing/2014/main" val="20003"/>
                    </a:ext>
                  </a:extLst>
                </a:gridCol>
                <a:gridCol w="1472184">
                  <a:extLst>
                    <a:ext uri="{9D8B030D-6E8A-4147-A177-3AD203B41FA5}">
                      <a16:colId xmlns:a16="http://schemas.microsoft.com/office/drawing/2014/main" val="20004"/>
                    </a:ext>
                  </a:extLst>
                </a:gridCol>
                <a:gridCol w="1472184">
                  <a:extLst>
                    <a:ext uri="{9D8B030D-6E8A-4147-A177-3AD203B41FA5}">
                      <a16:colId xmlns:a16="http://schemas.microsoft.com/office/drawing/2014/main" val="20005"/>
                    </a:ext>
                  </a:extLst>
                </a:gridCol>
              </a:tblGrid>
              <a:tr h="576072">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项目代码	</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描述</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负责人	</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执行阶段	</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备注</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extLst>
                  <a:ext uri="{0D108BD9-81ED-4DB2-BD59-A6C34878D82A}">
                    <a16:rowId xmlns:a16="http://schemas.microsoft.com/office/drawing/2014/main" val="10000"/>
                  </a:ext>
                </a:extLst>
              </a:tr>
              <a:tr h="576072">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项目1</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76072">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项目2</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2"/>
                  </a:ext>
                </a:extLst>
              </a:tr>
              <a:tr h="576072">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项目3</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76072">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项目4</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4"/>
                  </a:ext>
                </a:extLst>
              </a:tr>
              <a:tr h="576072">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项目5</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76072">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项目6</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6"/>
                  </a:ext>
                </a:extLst>
              </a:tr>
              <a:tr h="576072">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项目7</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576072">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项目8</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8"/>
                  </a:ext>
                </a:extLst>
              </a:tr>
              <a:tr h="576072">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项目9</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
        <p:nvSpPr>
          <p:cNvPr id="4" name="Shape 1"/>
          <p:cNvSpPr/>
          <p:nvPr/>
        </p:nvSpPr>
        <p:spPr>
          <a:xfrm>
            <a:off x="832104" y="1929384"/>
            <a:ext cx="4215384" cy="1819656"/>
          </a:xfrm>
          <a:prstGeom prst="roundRect">
            <a:avLst>
              <a:gd name="adj" fmla="val 5025"/>
            </a:avLst>
          </a:prstGeom>
          <a:solidFill>
            <a:srgbClr val="376ADA">
              <a:alpha val="6275"/>
            </a:srgbClr>
          </a:solidFill>
          <a:effectLst>
            <a:outerShdw blurRad="101600" dist="50800" dir="16200000" algn="bl" rotWithShape="0">
              <a:srgbClr val="000000">
                <a:alpha val="0"/>
              </a:srgbClr>
            </a:outerShdw>
          </a:effectLst>
        </p:spPr>
        <p:txBody>
          <a:bodyPr/>
          <a:lstStyle/>
          <a:p>
            <a:endParaRPr lang="en-GB"/>
          </a:p>
        </p:txBody>
      </p:sp>
      <p:sp>
        <p:nvSpPr>
          <p:cNvPr id="5" name="Text 2"/>
          <p:cNvSpPr txBox="1"/>
          <p:nvPr/>
        </p:nvSpPr>
        <p:spPr>
          <a:xfrm>
            <a:off x="1042416" y="2468880"/>
            <a:ext cx="3794760" cy="1069848"/>
          </a:xfrm>
          <a:prstGeom prst="rect">
            <a:avLst/>
          </a:prstGeom>
          <a:solidFill>
            <a:srgbClr val="FFFFFF">
              <a:alpha val="0"/>
            </a:srgbClr>
          </a:solidFill>
        </p:spPr>
        <p:txBody>
          <a:bodyPr wrap="square" lIns="0" tIns="0" rIns="0" bIns="0" rtlCol="0" anchor="t"/>
          <a:lstStyle/>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与His51/Asp75/Ser135的氢键</a:t>
            </a:r>
            <a:endParaRPr lang="en-US" sz="1400" dirty="0"/>
          </a:p>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疏水口袋(Tyr161, Phe130)占据</a:t>
            </a:r>
            <a:endParaRPr lang="en-US" sz="1400" dirty="0"/>
          </a:p>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π-π堆积相互作用</a:t>
            </a:r>
            <a:endParaRPr lang="en-US" sz="1400" dirty="0"/>
          </a:p>
        </p:txBody>
      </p:sp>
      <p:sp>
        <p:nvSpPr>
          <p:cNvPr id="6" name="Text 3"/>
          <p:cNvSpPr txBox="1"/>
          <p:nvPr/>
        </p:nvSpPr>
        <p:spPr>
          <a:xfrm>
            <a:off x="1042416" y="2130552"/>
            <a:ext cx="3794760" cy="301752"/>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关键相互作用指纹</a:t>
            </a:r>
            <a:endParaRPr lang="en-US" sz="1600" dirty="0"/>
          </a:p>
        </p:txBody>
      </p:sp>
      <p:sp>
        <p:nvSpPr>
          <p:cNvPr id="7" name="Shape 4"/>
          <p:cNvSpPr/>
          <p:nvPr/>
        </p:nvSpPr>
        <p:spPr>
          <a:xfrm>
            <a:off x="832104" y="3904488"/>
            <a:ext cx="4215384" cy="1819656"/>
          </a:xfrm>
          <a:prstGeom prst="roundRect">
            <a:avLst>
              <a:gd name="adj" fmla="val 5025"/>
            </a:avLst>
          </a:prstGeom>
          <a:solidFill>
            <a:srgbClr val="376ADA">
              <a:alpha val="6275"/>
            </a:srgbClr>
          </a:solidFill>
          <a:effectLst>
            <a:outerShdw blurRad="101600" dist="50800" dir="16200000" algn="bl" rotWithShape="0">
              <a:srgbClr val="000000">
                <a:alpha val="0"/>
              </a:srgbClr>
            </a:outerShdw>
          </a:effectLst>
        </p:spPr>
        <p:txBody>
          <a:bodyPr/>
          <a:lstStyle/>
          <a:p>
            <a:endParaRPr lang="en-GB"/>
          </a:p>
        </p:txBody>
      </p:sp>
      <p:sp>
        <p:nvSpPr>
          <p:cNvPr id="8" name="Text 5"/>
          <p:cNvSpPr txBox="1"/>
          <p:nvPr/>
        </p:nvSpPr>
        <p:spPr>
          <a:xfrm>
            <a:off x="1042416" y="4434840"/>
            <a:ext cx="3794760" cy="1069848"/>
          </a:xfrm>
          <a:prstGeom prst="rect">
            <a:avLst/>
          </a:prstGeom>
          <a:solidFill>
            <a:srgbClr val="FFFFFF">
              <a:alpha val="0"/>
            </a:srgbClr>
          </a:solidFill>
        </p:spPr>
        <p:txBody>
          <a:bodyPr wrap="square" lIns="0" tIns="0" rIns="0" bIns="0" rtlCol="0" anchor="t"/>
          <a:lstStyle/>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RMSD聚类识别主要结合姿态</a:t>
            </a:r>
            <a:endParaRPr lang="en-US" sz="1400" dirty="0"/>
          </a:p>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与已知抑制剂的叠合分析</a:t>
            </a:r>
            <a:endParaRPr lang="en-US" sz="1400" dirty="0"/>
          </a:p>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新结合模式的发现</a:t>
            </a:r>
            <a:endParaRPr lang="en-US" sz="1400" dirty="0"/>
          </a:p>
        </p:txBody>
      </p:sp>
      <p:sp>
        <p:nvSpPr>
          <p:cNvPr id="9" name="Text 6"/>
          <p:cNvSpPr txBox="1"/>
          <p:nvPr/>
        </p:nvSpPr>
        <p:spPr>
          <a:xfrm>
            <a:off x="1042416" y="4105656"/>
            <a:ext cx="3794760" cy="301752"/>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结合模式聚类</a:t>
            </a:r>
            <a:endParaRPr lang="en-US" sz="1600" dirty="0"/>
          </a:p>
        </p:txBody>
      </p:sp>
      <p:sp>
        <p:nvSpPr>
          <p:cNvPr id="10" name="Shape 7"/>
          <p:cNvSpPr/>
          <p:nvPr/>
        </p:nvSpPr>
        <p:spPr>
          <a:xfrm>
            <a:off x="832104" y="5888736"/>
            <a:ext cx="4215384" cy="1819656"/>
          </a:xfrm>
          <a:prstGeom prst="roundRect">
            <a:avLst>
              <a:gd name="adj" fmla="val 5025"/>
            </a:avLst>
          </a:prstGeom>
          <a:solidFill>
            <a:srgbClr val="376ADA">
              <a:alpha val="6275"/>
            </a:srgbClr>
          </a:solidFill>
          <a:effectLst>
            <a:outerShdw blurRad="101600" dist="50800" dir="16200000" algn="bl" rotWithShape="0">
              <a:srgbClr val="000000">
                <a:alpha val="0"/>
              </a:srgbClr>
            </a:outerShdw>
          </a:effectLst>
        </p:spPr>
        <p:txBody>
          <a:bodyPr/>
          <a:lstStyle/>
          <a:p>
            <a:endParaRPr lang="en-GB"/>
          </a:p>
        </p:txBody>
      </p:sp>
      <p:sp>
        <p:nvSpPr>
          <p:cNvPr id="11" name="Text 8"/>
          <p:cNvSpPr txBox="1"/>
          <p:nvPr/>
        </p:nvSpPr>
        <p:spPr>
          <a:xfrm>
            <a:off x="1042416" y="6428232"/>
            <a:ext cx="3794760" cy="1069848"/>
          </a:xfrm>
          <a:prstGeom prst="rect">
            <a:avLst/>
          </a:prstGeom>
          <a:solidFill>
            <a:srgbClr val="FFFFFF">
              <a:alpha val="0"/>
            </a:srgbClr>
          </a:solidFill>
        </p:spPr>
        <p:txBody>
          <a:bodyPr wrap="square" lIns="0" tIns="0" rIns="0" bIns="0" rtlCol="0" anchor="t"/>
          <a:lstStyle/>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LigPlot+生成2D相互作用图</a:t>
            </a:r>
            <a:endParaRPr lang="en-US" sz="1400" dirty="0"/>
          </a:p>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PyMOL生成3D渲染图(出版级质量)</a:t>
            </a:r>
            <a:endParaRPr lang="en-US" sz="1400" dirty="0"/>
          </a:p>
        </p:txBody>
      </p:sp>
      <p:sp>
        <p:nvSpPr>
          <p:cNvPr id="12" name="Text 9"/>
          <p:cNvSpPr txBox="1"/>
          <p:nvPr/>
        </p:nvSpPr>
        <p:spPr>
          <a:xfrm>
            <a:off x="1042416" y="6089904"/>
            <a:ext cx="3794760" cy="301752"/>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蛋白-配体相互作用图谱</a:t>
            </a:r>
            <a:endParaRPr lang="en-US" sz="1600" dirty="0"/>
          </a:p>
        </p:txBody>
      </p:sp>
      <p:pic>
        <p:nvPicPr>
          <p:cNvPr id="1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240" y="466344"/>
            <a:ext cx="612648" cy="85953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709928"/>
            <a:ext cx="14429232" cy="4032504"/>
          </a:xfrm>
          <a:prstGeom prst="rect">
            <a:avLst/>
          </a:prstGeom>
        </p:spPr>
      </p:pic>
      <p:sp>
        <p:nvSpPr>
          <p:cNvPr id="3" name="Shape 0"/>
          <p:cNvSpPr/>
          <p:nvPr/>
        </p:nvSpPr>
        <p:spPr>
          <a:xfrm>
            <a:off x="4288536" y="1865376"/>
            <a:ext cx="457200" cy="457200"/>
          </a:xfrm>
          <a:prstGeom prst="ellipse">
            <a:avLst/>
          </a:prstGeom>
          <a:solidFill>
            <a:srgbClr val="376ADA"/>
          </a:solidFill>
          <a:ln w="19050">
            <a:solidFill>
              <a:srgbClr val="376ADA"/>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4" name="Shape 1"/>
          <p:cNvSpPr/>
          <p:nvPr/>
        </p:nvSpPr>
        <p:spPr>
          <a:xfrm>
            <a:off x="4288536" y="5230368"/>
            <a:ext cx="457200" cy="457200"/>
          </a:xfrm>
          <a:prstGeom prst="ellipse">
            <a:avLst/>
          </a:prstGeom>
          <a:solidFill>
            <a:srgbClr val="2FBEEB"/>
          </a:solidFill>
          <a:ln w="19050">
            <a:solidFill>
              <a:srgbClr val="2FBEEB"/>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5" name="Text 2"/>
          <p:cNvSpPr txBox="1"/>
          <p:nvPr/>
        </p:nvSpPr>
        <p:spPr>
          <a:xfrm>
            <a:off x="4325112" y="1911096"/>
            <a:ext cx="384048" cy="374904"/>
          </a:xfrm>
          <a:prstGeom prst="rect">
            <a:avLst/>
          </a:prstGeom>
          <a:solidFill>
            <a:srgbClr val="FFFFFF">
              <a:alpha val="0"/>
            </a:srgbClr>
          </a:solidFill>
        </p:spPr>
        <p:txBody>
          <a:bodyPr wrap="square" lIns="0" tIns="0" rIns="0" bIns="0" rtlCol="0" anchor="ctr"/>
          <a:lstStyle/>
          <a:p>
            <a:pPr algn="ctr">
              <a:lnSpc>
                <a:spcPct val="125000"/>
              </a:lnSpc>
            </a:pPr>
            <a:r>
              <a:rPr lang="en-US" sz="1400" b="1" dirty="0">
                <a:solidFill>
                  <a:srgbClr val="FFFFFF"/>
                </a:solidFill>
                <a:latin typeface="Barlow" panose="00000500000000000000" pitchFamily="34" charset="0"/>
                <a:ea typeface="Barlow" panose="00000500000000000000" pitchFamily="34" charset="-122"/>
                <a:cs typeface="Barlow" panose="00000500000000000000" pitchFamily="34" charset="-120"/>
              </a:rPr>
              <a:t>01</a:t>
            </a:r>
            <a:endParaRPr lang="en-US" sz="1400" dirty="0"/>
          </a:p>
        </p:txBody>
      </p:sp>
      <p:sp>
        <p:nvSpPr>
          <p:cNvPr id="6" name="Text 3"/>
          <p:cNvSpPr txBox="1"/>
          <p:nvPr/>
        </p:nvSpPr>
        <p:spPr>
          <a:xfrm>
            <a:off x="4325112" y="5266944"/>
            <a:ext cx="384048" cy="374904"/>
          </a:xfrm>
          <a:prstGeom prst="rect">
            <a:avLst/>
          </a:prstGeom>
          <a:solidFill>
            <a:srgbClr val="FFFFFF">
              <a:alpha val="0"/>
            </a:srgbClr>
          </a:solidFill>
        </p:spPr>
        <p:txBody>
          <a:bodyPr wrap="square" lIns="0" tIns="0" rIns="0" bIns="0" rtlCol="0" anchor="ctr"/>
          <a:lstStyle/>
          <a:p>
            <a:pPr algn="ctr">
              <a:lnSpc>
                <a:spcPct val="125000"/>
              </a:lnSpc>
            </a:pPr>
            <a:r>
              <a:rPr lang="en-US" sz="1400" b="1" dirty="0">
                <a:solidFill>
                  <a:srgbClr val="FFFFFF"/>
                </a:solidFill>
                <a:latin typeface="Barlow" panose="00000500000000000000" pitchFamily="34" charset="0"/>
                <a:ea typeface="Barlow" panose="00000500000000000000" pitchFamily="34" charset="-122"/>
                <a:cs typeface="Barlow" panose="00000500000000000000" pitchFamily="34" charset="-120"/>
              </a:rPr>
              <a:t>02</a:t>
            </a:r>
            <a:endParaRPr lang="en-US" sz="1400" dirty="0"/>
          </a:p>
        </p:txBody>
      </p:sp>
      <p:sp>
        <p:nvSpPr>
          <p:cNvPr id="7" name="Text 4"/>
          <p:cNvSpPr txBox="1"/>
          <p:nvPr/>
        </p:nvSpPr>
        <p:spPr>
          <a:xfrm>
            <a:off x="1389888" y="475488"/>
            <a:ext cx="13048488" cy="841248"/>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构效关系(SAR)分析</a:t>
            </a:r>
            <a:endParaRPr lang="en-US" sz="3600" dirty="0"/>
          </a:p>
        </p:txBody>
      </p:sp>
      <p:sp>
        <p:nvSpPr>
          <p:cNvPr id="8" name="Text 5"/>
          <p:cNvSpPr txBox="1"/>
          <p:nvPr/>
        </p:nvSpPr>
        <p:spPr>
          <a:xfrm>
            <a:off x="4288536" y="2843784"/>
            <a:ext cx="6675120" cy="1709928"/>
          </a:xfrm>
          <a:prstGeom prst="rect">
            <a:avLst/>
          </a:prstGeom>
          <a:solidFill>
            <a:srgbClr val="FFFFFF">
              <a:alpha val="0"/>
            </a:srgbClr>
          </a:solidFill>
        </p:spPr>
        <p:txBody>
          <a:bodyPr wrap="square" lIns="0" tIns="0" rIns="0" bIns="0" rtlCol="0" anchor="t"/>
          <a:lstStyle/>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LigandScout提取3D药效团</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展示必需/可选特征</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指导下一轮优化</a:t>
            </a:r>
            <a:endParaRPr lang="en-US" sz="1500" dirty="0"/>
          </a:p>
        </p:txBody>
      </p:sp>
      <p:sp>
        <p:nvSpPr>
          <p:cNvPr id="9" name="Text 6"/>
          <p:cNvSpPr txBox="1"/>
          <p:nvPr/>
        </p:nvSpPr>
        <p:spPr>
          <a:xfrm>
            <a:off x="4288536" y="2459736"/>
            <a:ext cx="6675120" cy="347472"/>
          </a:xfrm>
          <a:prstGeom prst="rect">
            <a:avLst/>
          </a:prstGeom>
          <a:solidFill>
            <a:srgbClr val="FFFFFF">
              <a:alpha val="0"/>
            </a:srgbClr>
          </a:solidFill>
        </p:spPr>
        <p:txBody>
          <a:bodyPr wrap="square" lIns="0" tIns="0" rIns="0" bIns="0" rtlCol="0" anchor="t"/>
          <a:lstStyle/>
          <a:p>
            <a:pPr algn="l">
              <a:lnSpc>
                <a:spcPct val="125000"/>
              </a:lnSpc>
            </a:pPr>
            <a:r>
              <a:rPr lang="en-US" sz="18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原子贡献热图</a:t>
            </a:r>
            <a:endParaRPr lang="en-US" sz="1800" dirty="0"/>
          </a:p>
        </p:txBody>
      </p:sp>
      <p:sp>
        <p:nvSpPr>
          <p:cNvPr id="10" name="Text 7"/>
          <p:cNvSpPr txBox="1"/>
          <p:nvPr/>
        </p:nvSpPr>
        <p:spPr>
          <a:xfrm>
            <a:off x="4288536" y="6208776"/>
            <a:ext cx="6675120" cy="1709928"/>
          </a:xfrm>
          <a:prstGeom prst="rect">
            <a:avLst/>
          </a:prstGeom>
          <a:solidFill>
            <a:srgbClr val="FFFFFF">
              <a:alpha val="0"/>
            </a:srgbClr>
          </a:solidFill>
        </p:spPr>
        <p:txBody>
          <a:bodyPr wrap="square" rtlCol="0" anchor="ctr"/>
          <a:lstStyle/>
          <a:p>
            <a:endParaRPr lang="en-US" dirty="0"/>
          </a:p>
        </p:txBody>
      </p:sp>
      <p:sp>
        <p:nvSpPr>
          <p:cNvPr id="11" name="Text 8"/>
          <p:cNvSpPr txBox="1"/>
          <p:nvPr/>
        </p:nvSpPr>
        <p:spPr>
          <a:xfrm>
            <a:off x="4288536" y="5824728"/>
            <a:ext cx="6675120" cy="347472"/>
          </a:xfrm>
          <a:prstGeom prst="rect">
            <a:avLst/>
          </a:prstGeom>
          <a:solidFill>
            <a:srgbClr val="FFFFFF">
              <a:alpha val="0"/>
            </a:srgbClr>
          </a:solidFill>
        </p:spPr>
        <p:txBody>
          <a:bodyPr wrap="square" lIns="0" tIns="0" rIns="0" bIns="0" rtlCol="0" anchor="t"/>
          <a:lstStyle/>
          <a:p>
            <a:pPr algn="l">
              <a:lnSpc>
                <a:spcPct val="125000"/>
              </a:lnSpc>
            </a:pPr>
            <a:r>
              <a:rPr lang="en-US" sz="18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药效团模型</a:t>
            </a:r>
            <a:endParaRPr lang="en-US" sz="1800" dirty="0"/>
          </a:p>
        </p:txBody>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240" y="466344"/>
            <a:ext cx="612648" cy="85953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736" b="703"/>
          <a:stretch>
            <a:fillRect/>
          </a:stretch>
        </p:blipFill>
        <p:spPr>
          <a:xfrm>
            <a:off x="0" y="0"/>
            <a:ext cx="3803904" cy="8577072"/>
          </a:xfrm>
          <a:prstGeom prst="rect">
            <a:avLst/>
          </a:prstGeom>
        </p:spPr>
      </p:pic>
      <p:sp>
        <p:nvSpPr>
          <p:cNvPr id="3" name="Text 0"/>
          <p:cNvSpPr txBox="1"/>
          <p:nvPr/>
        </p:nvSpPr>
        <p:spPr>
          <a:xfrm>
            <a:off x="5193792" y="190195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项目现状评估 - 客观分析</a:t>
            </a:r>
            <a:endParaRPr lang="en-US" sz="2000" dirty="0"/>
          </a:p>
        </p:txBody>
      </p:sp>
      <p:sp>
        <p:nvSpPr>
          <p:cNvPr id="4" name="Text 1"/>
          <p:cNvSpPr txBox="1"/>
          <p:nvPr/>
        </p:nvSpPr>
        <p:spPr>
          <a:xfrm>
            <a:off x="4773168" y="1901952"/>
            <a:ext cx="31089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01</a:t>
            </a:r>
            <a:endParaRPr lang="en-US" sz="2000" dirty="0"/>
          </a:p>
        </p:txBody>
      </p:sp>
      <p:sp>
        <p:nvSpPr>
          <p:cNvPr id="5" name="Text 2"/>
          <p:cNvSpPr txBox="1"/>
          <p:nvPr/>
        </p:nvSpPr>
        <p:spPr>
          <a:xfrm>
            <a:off x="5193792" y="255117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关键科学问题 - pIC50 vs IC50</a:t>
            </a:r>
            <a:endParaRPr lang="en-US" sz="2000" dirty="0"/>
          </a:p>
        </p:txBody>
      </p:sp>
      <p:sp>
        <p:nvSpPr>
          <p:cNvPr id="6" name="Text 3"/>
          <p:cNvSpPr txBox="1"/>
          <p:nvPr/>
        </p:nvSpPr>
        <p:spPr>
          <a:xfrm>
            <a:off x="4773168" y="255117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02</a:t>
            </a:r>
            <a:endParaRPr lang="en-US" sz="2000" dirty="0"/>
          </a:p>
        </p:txBody>
      </p:sp>
      <p:sp>
        <p:nvSpPr>
          <p:cNvPr id="7" name="Text 4"/>
          <p:cNvSpPr txBox="1"/>
          <p:nvPr/>
        </p:nvSpPr>
        <p:spPr>
          <a:xfrm>
            <a:off x="5193792" y="31912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数据扩展Protocol - 系统化方案</a:t>
            </a:r>
            <a:endParaRPr lang="en-US" sz="2000" dirty="0"/>
          </a:p>
        </p:txBody>
      </p:sp>
      <p:sp>
        <p:nvSpPr>
          <p:cNvPr id="8" name="Text 5"/>
          <p:cNvSpPr txBox="1"/>
          <p:nvPr/>
        </p:nvSpPr>
        <p:spPr>
          <a:xfrm>
            <a:off x="4773168" y="3191256"/>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03</a:t>
            </a:r>
            <a:endParaRPr lang="en-US" sz="2000" dirty="0"/>
          </a:p>
        </p:txBody>
      </p:sp>
      <p:sp>
        <p:nvSpPr>
          <p:cNvPr id="9" name="Text 6"/>
          <p:cNvSpPr txBox="1"/>
          <p:nvPr/>
        </p:nvSpPr>
        <p:spPr>
          <a:xfrm>
            <a:off x="5193792" y="3840480"/>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改进QSAR模型 - 算法升级路线</a:t>
            </a:r>
            <a:endParaRPr lang="en-US" sz="2000" dirty="0"/>
          </a:p>
        </p:txBody>
      </p:sp>
      <p:sp>
        <p:nvSpPr>
          <p:cNvPr id="10" name="Text 7"/>
          <p:cNvSpPr txBox="1"/>
          <p:nvPr/>
        </p:nvSpPr>
        <p:spPr>
          <a:xfrm>
            <a:off x="4773168" y="3840480"/>
            <a:ext cx="42062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04</a:t>
            </a:r>
            <a:endParaRPr lang="en-US" sz="2000" dirty="0"/>
          </a:p>
        </p:txBody>
      </p:sp>
      <p:sp>
        <p:nvSpPr>
          <p:cNvPr id="11" name="Text 8"/>
          <p:cNvSpPr txBox="1"/>
          <p:nvPr/>
        </p:nvSpPr>
        <p:spPr>
          <a:xfrm>
            <a:off x="5193792" y="448970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实验验证设计 - 关键突破点</a:t>
            </a:r>
            <a:endParaRPr lang="en-US" sz="2000" dirty="0"/>
          </a:p>
        </p:txBody>
      </p:sp>
      <p:sp>
        <p:nvSpPr>
          <p:cNvPr id="12" name="Text 9"/>
          <p:cNvSpPr txBox="1"/>
          <p:nvPr/>
        </p:nvSpPr>
        <p:spPr>
          <a:xfrm>
            <a:off x="4773168" y="448970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05</a:t>
            </a:r>
            <a:endParaRPr lang="en-US" sz="2000" dirty="0"/>
          </a:p>
        </p:txBody>
      </p:sp>
      <p:sp>
        <p:nvSpPr>
          <p:cNvPr id="13" name="Text 10"/>
          <p:cNvSpPr txBox="1"/>
          <p:nvPr/>
        </p:nvSpPr>
        <p:spPr>
          <a:xfrm>
            <a:off x="5193792" y="512978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补充分析 - 论文必需内容</a:t>
            </a:r>
            <a:endParaRPr lang="en-US" sz="2000" dirty="0"/>
          </a:p>
        </p:txBody>
      </p:sp>
      <p:sp>
        <p:nvSpPr>
          <p:cNvPr id="14" name="Text 11"/>
          <p:cNvSpPr txBox="1"/>
          <p:nvPr/>
        </p:nvSpPr>
        <p:spPr>
          <a:xfrm>
            <a:off x="0" y="0"/>
            <a:ext cx="1289304" cy="265176"/>
          </a:xfrm>
          <a:prstGeom prst="rect">
            <a:avLst/>
          </a:prstGeom>
          <a:solidFill>
            <a:srgbClr val="FFFFFF">
              <a:alpha val="0"/>
            </a:srgbClr>
          </a:solidFill>
        </p:spPr>
        <p:txBody>
          <a:bodyPr wrap="square" lIns="0" tIns="0" rIns="0" bIns="0" rtlCol="0" anchor="ctr"/>
          <a:lstStyle/>
          <a:p>
            <a:pPr algn="l">
              <a:lnSpc>
                <a:spcPct val="125000"/>
              </a:lnSpc>
            </a:pPr>
            <a:r>
              <a:rPr lang="en-US" sz="1400"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成功指标 (KPIs)</a:t>
            </a:r>
            <a:endParaRPr lang="en-US" sz="1400" dirty="0"/>
          </a:p>
        </p:txBody>
      </p:sp>
      <p:sp>
        <p:nvSpPr>
          <p:cNvPr id="15" name="Text 12"/>
          <p:cNvSpPr txBox="1"/>
          <p:nvPr/>
        </p:nvSpPr>
        <p:spPr>
          <a:xfrm>
            <a:off x="0" y="0"/>
            <a:ext cx="1069848" cy="265176"/>
          </a:xfrm>
          <a:prstGeom prst="rect">
            <a:avLst/>
          </a:prstGeom>
          <a:solidFill>
            <a:srgbClr val="FFFFFF">
              <a:alpha val="0"/>
            </a:srgbClr>
          </a:solidFill>
        </p:spPr>
        <p:txBody>
          <a:bodyPr wrap="square" lIns="0" tIns="0" rIns="0" bIns="0" rtlCol="0" anchor="ctr"/>
          <a:lstStyle/>
          <a:p>
            <a:pPr algn="l">
              <a:lnSpc>
                <a:spcPct val="125000"/>
              </a:lnSpc>
            </a:pPr>
            <a:r>
              <a:rPr lang="en-US" sz="1400"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结论与展望</a:t>
            </a:r>
            <a:endParaRPr lang="en-US" sz="1400" dirty="0"/>
          </a:p>
        </p:txBody>
      </p:sp>
      <p:sp>
        <p:nvSpPr>
          <p:cNvPr id="16" name="Text 13"/>
          <p:cNvSpPr txBox="1"/>
          <p:nvPr/>
        </p:nvSpPr>
        <p:spPr>
          <a:xfrm>
            <a:off x="4773168" y="512978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06</a:t>
            </a:r>
            <a:endParaRPr lang="en-US" sz="2000" dirty="0"/>
          </a:p>
        </p:txBody>
      </p:sp>
      <p:sp>
        <p:nvSpPr>
          <p:cNvPr id="17" name="Text 14"/>
          <p:cNvSpPr txBox="1"/>
          <p:nvPr/>
        </p:nvSpPr>
        <p:spPr>
          <a:xfrm>
            <a:off x="5193792" y="5779008"/>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顶刊投稿路线图</a:t>
            </a:r>
            <a:endParaRPr lang="en-US" sz="2000" dirty="0"/>
          </a:p>
        </p:txBody>
      </p:sp>
      <p:sp>
        <p:nvSpPr>
          <p:cNvPr id="18" name="Text 15"/>
          <p:cNvSpPr txBox="1"/>
          <p:nvPr/>
        </p:nvSpPr>
        <p:spPr>
          <a:xfrm>
            <a:off x="4773168" y="5779008"/>
            <a:ext cx="384048"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376ADA"/>
                </a:solidFill>
                <a:latin typeface="Barlow" panose="00000500000000000000" pitchFamily="34" charset="0"/>
                <a:ea typeface="Barlow" panose="00000500000000000000" pitchFamily="34" charset="-122"/>
                <a:cs typeface="Barlow" panose="00000500000000000000" pitchFamily="34" charset="-120"/>
              </a:rPr>
              <a:t>07</a:t>
            </a:r>
            <a:endParaRPr lang="en-US" sz="2000" dirty="0"/>
          </a:p>
        </p:txBody>
      </p:sp>
      <p:sp>
        <p:nvSpPr>
          <p:cNvPr id="19" name="Text 16"/>
          <p:cNvSpPr txBox="1"/>
          <p:nvPr/>
        </p:nvSpPr>
        <p:spPr>
          <a:xfrm>
            <a:off x="5193792" y="642823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即刻行动计划 (3个月速赢)</a:t>
            </a:r>
            <a:endParaRPr lang="en-US" sz="2000" dirty="0"/>
          </a:p>
        </p:txBody>
      </p:sp>
      <p:sp>
        <p:nvSpPr>
          <p:cNvPr id="20" name="Text 17"/>
          <p:cNvSpPr txBox="1"/>
          <p:nvPr/>
        </p:nvSpPr>
        <p:spPr>
          <a:xfrm>
            <a:off x="4773168" y="6428232"/>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08</a:t>
            </a:r>
            <a:endParaRPr lang="en-US" sz="2000" dirty="0"/>
          </a:p>
        </p:txBody>
      </p:sp>
      <p:sp>
        <p:nvSpPr>
          <p:cNvPr id="21" name="Text 18"/>
          <p:cNvSpPr txBox="1"/>
          <p:nvPr/>
        </p:nvSpPr>
        <p:spPr>
          <a:xfrm>
            <a:off x="5193792" y="70774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资源需求评估</a:t>
            </a:r>
            <a:endParaRPr lang="en-US" sz="2000" dirty="0"/>
          </a:p>
        </p:txBody>
      </p:sp>
      <p:sp>
        <p:nvSpPr>
          <p:cNvPr id="22" name="Text 19"/>
          <p:cNvSpPr txBox="1"/>
          <p:nvPr/>
        </p:nvSpPr>
        <p:spPr>
          <a:xfrm>
            <a:off x="4773168" y="707745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09</a:t>
            </a:r>
            <a:endParaRPr lang="en-US" sz="2000" dirty="0"/>
          </a:p>
        </p:txBody>
      </p:sp>
      <p:sp>
        <p:nvSpPr>
          <p:cNvPr id="23" name="Text 20"/>
          <p:cNvSpPr txBox="1"/>
          <p:nvPr/>
        </p:nvSpPr>
        <p:spPr>
          <a:xfrm>
            <a:off x="5193792" y="771753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风险评估与缓解</a:t>
            </a:r>
            <a:endParaRPr lang="en-US" sz="2000" dirty="0"/>
          </a:p>
        </p:txBody>
      </p:sp>
      <p:sp>
        <p:nvSpPr>
          <p:cNvPr id="24" name="Text 21"/>
          <p:cNvSpPr txBox="1"/>
          <p:nvPr/>
        </p:nvSpPr>
        <p:spPr>
          <a:xfrm>
            <a:off x="4773168" y="7717536"/>
            <a:ext cx="37490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10</a:t>
            </a:r>
            <a:endParaRPr lang="en-US" sz="2000" dirty="0"/>
          </a:p>
        </p:txBody>
      </p:sp>
      <p:sp>
        <p:nvSpPr>
          <p:cNvPr id="25" name="Text 22"/>
          <p:cNvSpPr txBox="1"/>
          <p:nvPr/>
        </p:nvSpPr>
        <p:spPr>
          <a:xfrm>
            <a:off x="4773168" y="356616"/>
            <a:ext cx="1371600" cy="685800"/>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目录</a:t>
            </a:r>
            <a:endParaRPr lang="en-US" sz="3600" dirty="0"/>
          </a:p>
        </p:txBody>
      </p:sp>
      <p:sp>
        <p:nvSpPr>
          <p:cNvPr id="26" name="Text 23"/>
          <p:cNvSpPr txBox="1"/>
          <p:nvPr/>
        </p:nvSpPr>
        <p:spPr>
          <a:xfrm>
            <a:off x="4773168" y="914400"/>
            <a:ext cx="1234440" cy="347472"/>
          </a:xfrm>
          <a:prstGeom prst="rect">
            <a:avLst/>
          </a:prstGeom>
          <a:solidFill>
            <a:srgbClr val="FFFFFF">
              <a:alpha val="0"/>
            </a:srgbClr>
          </a:solidFill>
        </p:spPr>
        <p:txBody>
          <a:bodyPr wrap="square" lIns="0" tIns="0" rIns="0" bIns="0" rtlCol="0" anchor="ctr"/>
          <a:lstStyle/>
          <a:p>
            <a:pPr algn="l">
              <a:lnSpc>
                <a:spcPct val="125000"/>
              </a:lnSpc>
            </a:pPr>
            <a:r>
              <a:rPr lang="en-US" sz="1400" b="1" dirty="0">
                <a:solidFill>
                  <a:srgbClr val="80808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CONTENTS</a:t>
            </a:r>
            <a:endParaRPr lang="en-US"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0" y="2596896"/>
            <a:ext cx="13999464" cy="91440"/>
          </a:xfrm>
          <a:prstGeom prst="rect">
            <a:avLst/>
          </a:prstGeom>
          <a:solidFill>
            <a:srgbClr val="808080">
              <a:alpha val="14902"/>
            </a:srgbClr>
          </a:solidFill>
          <a:effectLst>
            <a:outerShdw blurRad="101600" dist="50800" dir="16200000" algn="bl" rotWithShape="0">
              <a:srgbClr val="000000">
                <a:alpha val="0"/>
              </a:srgbClr>
            </a:outerShdw>
          </a:effectLst>
        </p:spPr>
        <p:txBody>
          <a:bodyPr wrap="square" lIns="0" tIns="0" rIns="0" bIns="0" rtlCol="0" anchor="ct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a:t>
            </a:r>
            <a:endParaRPr lang="en-US" sz="1400" dirty="0"/>
          </a:p>
        </p:txBody>
      </p:sp>
      <p:sp>
        <p:nvSpPr>
          <p:cNvPr id="3" name="Text 1"/>
          <p:cNvSpPr txBox="1"/>
          <p:nvPr/>
        </p:nvSpPr>
        <p:spPr>
          <a:xfrm>
            <a:off x="987552" y="3657600"/>
            <a:ext cx="5897880" cy="347472"/>
          </a:xfrm>
          <a:prstGeom prst="rect">
            <a:avLst/>
          </a:prstGeom>
          <a:solidFill>
            <a:srgbClr val="FFFFFF">
              <a:alpha val="0"/>
            </a:srgbClr>
          </a:solidFill>
        </p:spPr>
        <p:txBody>
          <a:bodyPr wrap="square" lIns="0" tIns="0" rIns="0" bIns="0" rtlCol="0" anchor="ctr"/>
          <a:lstStyle/>
          <a:p>
            <a:pPr algn="l">
              <a:lnSpc>
                <a:spcPct val="125000"/>
              </a:lnSpc>
            </a:pPr>
            <a:r>
              <a:rPr lang="en-US" sz="18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已满足</a:t>
            </a:r>
            <a:endParaRPr lang="en-US" sz="1800" dirty="0"/>
          </a:p>
        </p:txBody>
      </p:sp>
      <p:sp>
        <p:nvSpPr>
          <p:cNvPr id="4" name="Text 2"/>
          <p:cNvSpPr txBox="1"/>
          <p:nvPr/>
        </p:nvSpPr>
        <p:spPr>
          <a:xfrm>
            <a:off x="7680960" y="3657600"/>
            <a:ext cx="5916168" cy="347472"/>
          </a:xfrm>
          <a:prstGeom prst="rect">
            <a:avLst/>
          </a:prstGeom>
          <a:solidFill>
            <a:srgbClr val="FFFFFF">
              <a:alpha val="0"/>
            </a:srgbClr>
          </a:solidFill>
        </p:spPr>
        <p:txBody>
          <a:bodyPr wrap="square" lIns="0" tIns="0" rIns="0" bIns="0" rtlCol="0" anchor="ctr"/>
          <a:lstStyle/>
          <a:p>
            <a:pPr algn="l">
              <a:lnSpc>
                <a:spcPct val="125000"/>
              </a:lnSpc>
            </a:pPr>
            <a:r>
              <a:rPr lang="en-US" sz="18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必须补充</a:t>
            </a:r>
            <a:endParaRPr lang="en-US" sz="1800" dirty="0"/>
          </a:p>
        </p:txBody>
      </p:sp>
      <p:sp>
        <p:nvSpPr>
          <p:cNvPr id="5" name="Text 3"/>
          <p:cNvSpPr txBox="1"/>
          <p:nvPr/>
        </p:nvSpPr>
        <p:spPr>
          <a:xfrm>
            <a:off x="987552" y="4059936"/>
            <a:ext cx="5897880" cy="1417320"/>
          </a:xfrm>
          <a:prstGeom prst="rect">
            <a:avLst/>
          </a:prstGeom>
          <a:solidFill>
            <a:srgbClr val="FFFFFF">
              <a:alpha val="0"/>
            </a:srgbClr>
          </a:solidFill>
        </p:spPr>
        <p:txBody>
          <a:bodyPr wrap="square" lIns="0" tIns="0" rIns="0" bIns="0" rtlCol="0" anchor="t"/>
          <a:lstStyle/>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[x] 完整的AI工作流程</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[x] 多目标优化展示</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[x] 938个新分子生成</a:t>
            </a:r>
            <a:endParaRPr lang="en-US" sz="1500" dirty="0"/>
          </a:p>
        </p:txBody>
      </p:sp>
      <p:sp>
        <p:nvSpPr>
          <p:cNvPr id="6" name="Text 4"/>
          <p:cNvSpPr txBox="1"/>
          <p:nvPr/>
        </p:nvSpPr>
        <p:spPr>
          <a:xfrm>
            <a:off x="7680960" y="4059936"/>
            <a:ext cx="5916168" cy="1417320"/>
          </a:xfrm>
          <a:prstGeom prst="rect">
            <a:avLst/>
          </a:prstGeom>
          <a:solidFill>
            <a:srgbClr val="FFFFFF">
              <a:alpha val="0"/>
            </a:srgbClr>
          </a:solidFill>
        </p:spPr>
        <p:txBody>
          <a:bodyPr wrap="square" lIns="0" tIns="0" rIns="0" bIns="0" rtlCol="0" anchor="t"/>
          <a:lstStyle/>
          <a:p>
            <a:pPr algn="l">
              <a:lnSpc>
                <a:spcPct val="125000"/>
              </a:lnSpc>
            </a:pPr>
            <a:r>
              <a:rPr lang="en-US" sz="12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 实验验证: 至少5个分子IC50&lt;100nM (关键!)</a:t>
            </a:r>
            <a:endParaRPr lang="en-US" sz="1200" dirty="0"/>
          </a:p>
          <a:p>
            <a:pPr algn="l">
              <a:lnSpc>
                <a:spcPct val="125000"/>
              </a:lnSpc>
            </a:pPr>
            <a:r>
              <a:rPr lang="en-US" sz="12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 与已知抑制剂的head-to-head比较</a:t>
            </a:r>
            <a:endParaRPr lang="en-US" sz="1200" dirty="0"/>
          </a:p>
          <a:p>
            <a:pPr algn="l">
              <a:lnSpc>
                <a:spcPct val="125000"/>
              </a:lnSpc>
            </a:pPr>
            <a:r>
              <a:rPr lang="en-US" sz="12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 算法创新性(改用深度学习模型)</a:t>
            </a:r>
            <a:endParaRPr lang="en-US" sz="1200" dirty="0"/>
          </a:p>
          <a:p>
            <a:pPr algn="l">
              <a:lnSpc>
                <a:spcPct val="125000"/>
              </a:lnSpc>
            </a:pPr>
            <a:r>
              <a:rPr lang="en-US" sz="12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 数据集扩大至&gt;5,000个化合物</a:t>
            </a:r>
            <a:endParaRPr lang="en-US" sz="1200" dirty="0"/>
          </a:p>
          <a:p>
            <a:pPr algn="l">
              <a:lnSpc>
                <a:spcPct val="125000"/>
              </a:lnSpc>
            </a:pPr>
            <a:r>
              <a:rPr lang="en-US" sz="12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 全面的ADMET预测和验证</a:t>
            </a:r>
            <a:endParaRPr lang="en-US" sz="1200" dirty="0"/>
          </a:p>
          <a:p>
            <a:pPr algn="l">
              <a:lnSpc>
                <a:spcPct val="125000"/>
              </a:lnSpc>
            </a:pPr>
            <a:r>
              <a:rPr lang="en-US" sz="12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 结构生物学证据(晶体结构或Cryo-EM)</a:t>
            </a:r>
            <a:endParaRPr lang="en-US" sz="1200" dirty="0"/>
          </a:p>
        </p:txBody>
      </p:sp>
      <p:sp>
        <p:nvSpPr>
          <p:cNvPr id="7" name="Shape 5"/>
          <p:cNvSpPr/>
          <p:nvPr/>
        </p:nvSpPr>
        <p:spPr>
          <a:xfrm>
            <a:off x="987552" y="2377440"/>
            <a:ext cx="530352" cy="530352"/>
          </a:xfrm>
          <a:prstGeom prst="ellipse">
            <a:avLst/>
          </a:prstGeom>
          <a:solidFill>
            <a:srgbClr val="376ADA"/>
          </a:solidFill>
          <a:ln w="19050">
            <a:solidFill>
              <a:srgbClr val="376ADA"/>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8" name="Shape 6"/>
          <p:cNvSpPr/>
          <p:nvPr/>
        </p:nvSpPr>
        <p:spPr>
          <a:xfrm>
            <a:off x="7680960" y="2377440"/>
            <a:ext cx="530352" cy="530352"/>
          </a:xfrm>
          <a:prstGeom prst="ellipse">
            <a:avLst/>
          </a:prstGeom>
          <a:solidFill>
            <a:srgbClr val="2FBEEB"/>
          </a:solidFill>
          <a:ln w="19050">
            <a:solidFill>
              <a:srgbClr val="2FBEEB"/>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9" name="Shape 7"/>
          <p:cNvSpPr/>
          <p:nvPr/>
        </p:nvSpPr>
        <p:spPr>
          <a:xfrm>
            <a:off x="1234440" y="2907792"/>
            <a:ext cx="0" cy="612648"/>
          </a:xfrm>
          <a:prstGeom prst="line">
            <a:avLst/>
          </a:prstGeom>
          <a:solidFill>
            <a:srgbClr val="FFFFFF"/>
          </a:solidFill>
          <a:ln w="19050">
            <a:solidFill>
              <a:srgbClr val="376ADA"/>
            </a:solidFill>
            <a:prstDash val="solid"/>
            <a:headEnd type="none"/>
            <a:tailEnd type="triangle"/>
          </a:ln>
          <a:effectLst>
            <a:outerShdw blurRad="101600" dist="50800" dir="16200000" algn="bl" rotWithShape="0">
              <a:srgbClr val="000000">
                <a:alpha val="0"/>
              </a:srgbClr>
            </a:outerShdw>
          </a:effectLst>
        </p:spPr>
        <p:txBody>
          <a:bodyPr/>
          <a:lstStyle/>
          <a:p>
            <a:endParaRPr lang="en-GB"/>
          </a:p>
        </p:txBody>
      </p:sp>
      <p:sp>
        <p:nvSpPr>
          <p:cNvPr id="10" name="Shape 8"/>
          <p:cNvSpPr/>
          <p:nvPr/>
        </p:nvSpPr>
        <p:spPr>
          <a:xfrm>
            <a:off x="7946136" y="2907792"/>
            <a:ext cx="0" cy="612648"/>
          </a:xfrm>
          <a:prstGeom prst="line">
            <a:avLst/>
          </a:prstGeom>
          <a:solidFill>
            <a:srgbClr val="FFFFFF"/>
          </a:solidFill>
          <a:ln w="19050">
            <a:solidFill>
              <a:srgbClr val="2FBEEB"/>
            </a:solidFill>
            <a:prstDash val="solid"/>
            <a:headEnd type="none"/>
            <a:tailEnd type="triangle"/>
          </a:ln>
          <a:effectLst>
            <a:outerShdw blurRad="101600" dist="50800" dir="16200000" algn="bl" rotWithShape="0">
              <a:srgbClr val="000000">
                <a:alpha val="0"/>
              </a:srgbClr>
            </a:outerShdw>
          </a:effectLst>
        </p:spPr>
        <p:txBody>
          <a:bodyPr/>
          <a:lstStyle/>
          <a:p>
            <a:endParaRPr lang="en-GB"/>
          </a:p>
        </p:txBody>
      </p:sp>
      <p:pic>
        <p:nvPicPr>
          <p:cNvPr id="11" name="Image 0" descr="preencoded.png"/>
          <p:cNvPicPr>
            <a:picLocks noChangeAspect="1"/>
          </p:cNvPicPr>
          <p:nvPr/>
        </p:nvPicPr>
        <p:blipFill>
          <a:blip r:embed="rId3"/>
          <a:srcRect t="36999" b="37047"/>
          <a:stretch>
            <a:fillRect/>
          </a:stretch>
        </p:blipFill>
        <p:spPr>
          <a:xfrm>
            <a:off x="0" y="5934456"/>
            <a:ext cx="15243048" cy="2642616"/>
          </a:xfrm>
          <a:prstGeom prst="rect">
            <a:avLst/>
          </a:prstGeom>
        </p:spPr>
      </p:pic>
      <p:sp>
        <p:nvSpPr>
          <p:cNvPr id="12" name="Text 9"/>
          <p:cNvSpPr txBox="1"/>
          <p:nvPr/>
        </p:nvSpPr>
        <p:spPr>
          <a:xfrm>
            <a:off x="1389888" y="466344"/>
            <a:ext cx="13048488" cy="841248"/>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Nature子刊级别要求清单</a:t>
            </a:r>
            <a:endParaRPr lang="en-US" sz="3600" dirty="0"/>
          </a:p>
        </p:txBody>
      </p:sp>
      <p:sp>
        <p:nvSpPr>
          <p:cNvPr id="13" name="Text 10"/>
          <p:cNvSpPr txBox="1"/>
          <p:nvPr/>
        </p:nvSpPr>
        <p:spPr>
          <a:xfrm>
            <a:off x="1078992" y="2468880"/>
            <a:ext cx="347472" cy="347472"/>
          </a:xfrm>
          <a:prstGeom prst="rect">
            <a:avLst/>
          </a:prstGeom>
          <a:solidFill>
            <a:srgbClr val="FFFFFF">
              <a:alpha val="0"/>
            </a:srgbClr>
          </a:solidFill>
        </p:spPr>
        <p:txBody>
          <a:bodyPr wrap="square" lIns="0" tIns="0" rIns="0" bIns="0" rtlCol="0" anchor="ctr"/>
          <a:lstStyle/>
          <a:p>
            <a:pPr algn="ctr">
              <a:lnSpc>
                <a:spcPct val="125000"/>
              </a:lnSpc>
            </a:pPr>
            <a:r>
              <a:rPr lang="en-US" sz="1600" b="1" dirty="0">
                <a:solidFill>
                  <a:srgbClr val="FFFFFF"/>
                </a:solidFill>
                <a:latin typeface="Barlow" panose="00000500000000000000" pitchFamily="34" charset="0"/>
                <a:ea typeface="Barlow" panose="00000500000000000000" pitchFamily="34" charset="-122"/>
                <a:cs typeface="Barlow" panose="00000500000000000000" pitchFamily="34" charset="-120"/>
              </a:rPr>
              <a:t>01</a:t>
            </a:r>
            <a:endParaRPr lang="en-US" sz="1600" dirty="0"/>
          </a:p>
        </p:txBody>
      </p:sp>
      <p:sp>
        <p:nvSpPr>
          <p:cNvPr id="14" name="Text 11"/>
          <p:cNvSpPr txBox="1"/>
          <p:nvPr/>
        </p:nvSpPr>
        <p:spPr>
          <a:xfrm>
            <a:off x="7772400" y="2468880"/>
            <a:ext cx="347472" cy="347472"/>
          </a:xfrm>
          <a:prstGeom prst="rect">
            <a:avLst/>
          </a:prstGeom>
          <a:solidFill>
            <a:srgbClr val="FFFFFF">
              <a:alpha val="0"/>
            </a:srgbClr>
          </a:solidFill>
        </p:spPr>
        <p:txBody>
          <a:bodyPr wrap="square" lIns="0" tIns="0" rIns="0" bIns="0" rtlCol="0" anchor="ctr"/>
          <a:lstStyle/>
          <a:p>
            <a:pPr algn="ctr">
              <a:lnSpc>
                <a:spcPct val="125000"/>
              </a:lnSpc>
            </a:pPr>
            <a:r>
              <a:rPr lang="en-US" sz="1600" b="1" dirty="0">
                <a:solidFill>
                  <a:srgbClr val="FFFFFF"/>
                </a:solidFill>
                <a:latin typeface="Barlow" panose="00000500000000000000" pitchFamily="34" charset="0"/>
                <a:ea typeface="Barlow" panose="00000500000000000000" pitchFamily="34" charset="-122"/>
                <a:cs typeface="Barlow" panose="00000500000000000000" pitchFamily="34" charset="-120"/>
              </a:rPr>
              <a:t>02</a:t>
            </a:r>
            <a:endParaRPr lang="en-US" sz="1600" dirty="0"/>
          </a:p>
        </p:txBody>
      </p:sp>
      <p:sp>
        <p:nvSpPr>
          <p:cNvPr id="15" name="Shape 12"/>
          <p:cNvSpPr/>
          <p:nvPr/>
        </p:nvSpPr>
        <p:spPr>
          <a:xfrm rot="5400000">
            <a:off x="13990320" y="2441448"/>
            <a:ext cx="420624" cy="402336"/>
          </a:xfrm>
          <a:prstGeom prst="triangle">
            <a:avLst/>
          </a:prstGeom>
          <a:solidFill>
            <a:srgbClr val="808080">
              <a:alpha val="14902"/>
            </a:srgbClr>
          </a:solidFill>
          <a:effectLst>
            <a:outerShdw blurRad="101600" dist="50800" dir="16200000" algn="bl" rotWithShape="0">
              <a:srgbClr val="000000">
                <a:alpha val="0"/>
              </a:srgbClr>
            </a:outerShdw>
          </a:effectLst>
        </p:spPr>
        <p:txBody>
          <a:bodyPr/>
          <a:lstStyle/>
          <a:p>
            <a:endParaRPr lang="en-GB"/>
          </a:p>
        </p:txBody>
      </p:sp>
      <p:pic>
        <p:nvPicPr>
          <p:cNvPr id="1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240" y="457200"/>
            <a:ext cx="612648" cy="85953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768096" y="3648456"/>
            <a:ext cx="4361688" cy="3392424"/>
          </a:xfrm>
          <a:prstGeom prst="roundRect">
            <a:avLst>
              <a:gd name="adj" fmla="val 3504"/>
            </a:avLst>
          </a:prstGeom>
          <a:solidFill>
            <a:srgbClr val="376ADA">
              <a:alpha val="14902"/>
            </a:srgbClr>
          </a:solidFill>
          <a:effectLst>
            <a:outerShdw blurRad="101600" dist="50800" dir="16200000" algn="bl" rotWithShape="0">
              <a:srgbClr val="000000">
                <a:alpha val="0"/>
              </a:srgbClr>
            </a:outerShdw>
          </a:effectLst>
        </p:spPr>
        <p:txBody>
          <a:bodyPr/>
          <a:lstStyle/>
          <a:p>
            <a:endParaRPr lang="en-GB"/>
          </a:p>
        </p:txBody>
      </p:sp>
      <p:sp>
        <p:nvSpPr>
          <p:cNvPr id="3" name="Text 1"/>
          <p:cNvSpPr txBox="1"/>
          <p:nvPr/>
        </p:nvSpPr>
        <p:spPr>
          <a:xfrm>
            <a:off x="1389888" y="475488"/>
            <a:ext cx="13048488" cy="841248"/>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分级发表策略</a:t>
            </a:r>
            <a:endParaRPr lang="en-US" sz="3600" dirty="0"/>
          </a:p>
        </p:txBody>
      </p:sp>
      <p:sp>
        <p:nvSpPr>
          <p:cNvPr id="4" name="Text 2"/>
          <p:cNvSpPr txBox="1"/>
          <p:nvPr/>
        </p:nvSpPr>
        <p:spPr>
          <a:xfrm>
            <a:off x="1069848" y="4142232"/>
            <a:ext cx="3749040" cy="2569464"/>
          </a:xfrm>
          <a:prstGeom prst="rect">
            <a:avLst/>
          </a:prstGeom>
          <a:solidFill>
            <a:srgbClr val="FFFFFF">
              <a:alpha val="0"/>
            </a:srgbClr>
          </a:solidFill>
        </p:spPr>
        <p:txBody>
          <a:bodyPr wrap="square" lIns="0" tIns="0" rIns="0" bIns="0" rtlCol="0" anchor="t"/>
          <a:lstStyle/>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目标期刊:  (IF ~5.6)</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故事线:</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"Transfer learning enables efficient de novo design of DENV protease inhibitors from limited datasets"</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优势:</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承认数据限制，强调方法学</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不需要实验验证(纯计算)</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审稿周期短(3-4个月)</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补充工作 (2个月):</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k-fold交叉验证重做QSAR</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升级到Chemprop模型</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补充化学空间分析</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详细的方法学对比</a:t>
            </a:r>
            <a:endParaRPr lang="en-US" sz="1000" dirty="0"/>
          </a:p>
        </p:txBody>
      </p:sp>
      <p:sp>
        <p:nvSpPr>
          <p:cNvPr id="5" name="Shape 3"/>
          <p:cNvSpPr/>
          <p:nvPr/>
        </p:nvSpPr>
        <p:spPr>
          <a:xfrm>
            <a:off x="1051560" y="3364992"/>
            <a:ext cx="3813048" cy="603504"/>
          </a:xfrm>
          <a:prstGeom prst="roundRect">
            <a:avLst>
              <a:gd name="adj" fmla="val 19697"/>
            </a:avLst>
          </a:prstGeom>
          <a:solidFill>
            <a:srgbClr val="376ADA"/>
          </a:solidFill>
          <a:ln w="19050">
            <a:solidFill>
              <a:srgbClr val="376ADA"/>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6" name="Shape 4"/>
          <p:cNvSpPr/>
          <p:nvPr/>
        </p:nvSpPr>
        <p:spPr>
          <a:xfrm>
            <a:off x="2962656" y="3008376"/>
            <a:ext cx="9326880" cy="0"/>
          </a:xfrm>
          <a:prstGeom prst="line">
            <a:avLst/>
          </a:prstGeom>
          <a:solidFill>
            <a:srgbClr val="FFFFFF"/>
          </a:solidFill>
          <a:ln w="19050">
            <a:solidFill>
              <a:srgbClr val="808080">
                <a:alpha val="40000"/>
              </a:srgbClr>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7" name="Shape 5"/>
          <p:cNvSpPr/>
          <p:nvPr/>
        </p:nvSpPr>
        <p:spPr>
          <a:xfrm>
            <a:off x="2825496" y="2889504"/>
            <a:ext cx="246888" cy="246888"/>
          </a:xfrm>
          <a:prstGeom prst="ellipse">
            <a:avLst/>
          </a:prstGeom>
          <a:solidFill>
            <a:srgbClr val="376ADA"/>
          </a:solidFill>
          <a:effectLst>
            <a:outerShdw blurRad="101600" dist="50800" dir="16200000" algn="bl" rotWithShape="0">
              <a:srgbClr val="000000">
                <a:alpha val="0"/>
              </a:srgbClr>
            </a:outerShdw>
          </a:effectLst>
        </p:spPr>
        <p:txBody>
          <a:bodyPr/>
          <a:lstStyle/>
          <a:p>
            <a:endParaRPr lang="en-GB"/>
          </a:p>
        </p:txBody>
      </p:sp>
      <p:sp>
        <p:nvSpPr>
          <p:cNvPr id="8" name="Shape 6"/>
          <p:cNvSpPr/>
          <p:nvPr/>
        </p:nvSpPr>
        <p:spPr>
          <a:xfrm>
            <a:off x="12161520" y="2889504"/>
            <a:ext cx="246888" cy="246888"/>
          </a:xfrm>
          <a:prstGeom prst="ellipse">
            <a:avLst/>
          </a:prstGeom>
          <a:solidFill>
            <a:srgbClr val="376ADA"/>
          </a:solidFill>
          <a:effectLst>
            <a:outerShdw blurRad="101600" dist="50800" dir="16200000" algn="bl" rotWithShape="0">
              <a:srgbClr val="000000">
                <a:alpha val="0"/>
              </a:srgbClr>
            </a:outerShdw>
          </a:effectLst>
        </p:spPr>
        <p:txBody>
          <a:bodyPr/>
          <a:lstStyle/>
          <a:p>
            <a:endParaRPr lang="en-GB"/>
          </a:p>
        </p:txBody>
      </p:sp>
      <p:sp>
        <p:nvSpPr>
          <p:cNvPr id="9" name="Shape 7"/>
          <p:cNvSpPr/>
          <p:nvPr/>
        </p:nvSpPr>
        <p:spPr>
          <a:xfrm>
            <a:off x="7498080" y="2889504"/>
            <a:ext cx="246888" cy="246888"/>
          </a:xfrm>
          <a:prstGeom prst="ellipse">
            <a:avLst/>
          </a:prstGeom>
          <a:solidFill>
            <a:srgbClr val="2FBEEB"/>
          </a:solidFill>
          <a:effectLst>
            <a:outerShdw blurRad="101600" dist="50800" dir="16200000" algn="bl" rotWithShape="0">
              <a:srgbClr val="000000">
                <a:alpha val="0"/>
              </a:srgbClr>
            </a:outerShdw>
          </a:effectLst>
        </p:spPr>
        <p:txBody>
          <a:bodyPr/>
          <a:lstStyle/>
          <a:p>
            <a:endParaRPr lang="en-GB"/>
          </a:p>
        </p:txBody>
      </p:sp>
      <p:sp>
        <p:nvSpPr>
          <p:cNvPr id="10" name="Text 8"/>
          <p:cNvSpPr txBox="1"/>
          <p:nvPr/>
        </p:nvSpPr>
        <p:spPr>
          <a:xfrm>
            <a:off x="1143000" y="3456432"/>
            <a:ext cx="3621024" cy="429768"/>
          </a:xfrm>
          <a:prstGeom prst="rect">
            <a:avLst/>
          </a:prstGeom>
          <a:solidFill>
            <a:srgbClr val="FFFFFF">
              <a:alpha val="0"/>
            </a:srgbClr>
          </a:solidFill>
        </p:spPr>
        <p:txBody>
          <a:bodyPr wrap="square" lIns="0" tIns="0" rIns="0" bIns="0" rtlCol="0" anchor="ctr"/>
          <a:lstStyle/>
          <a:p>
            <a:pPr algn="ctr">
              <a:lnSpc>
                <a:spcPct val="125000"/>
              </a:lnSpc>
            </a:pPr>
            <a:r>
              <a:rPr lang="en-US" sz="18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Tier 1: 快速发表 (6-9个月)</a:t>
            </a:r>
            <a:endParaRPr lang="en-US" sz="1800" dirty="0"/>
          </a:p>
        </p:txBody>
      </p:sp>
      <p:sp>
        <p:nvSpPr>
          <p:cNvPr id="11" name="Shape 9"/>
          <p:cNvSpPr/>
          <p:nvPr/>
        </p:nvSpPr>
        <p:spPr>
          <a:xfrm>
            <a:off x="5440680" y="3648456"/>
            <a:ext cx="4361688" cy="3392424"/>
          </a:xfrm>
          <a:prstGeom prst="roundRect">
            <a:avLst>
              <a:gd name="adj" fmla="val 3504"/>
            </a:avLst>
          </a:prstGeom>
          <a:solidFill>
            <a:srgbClr val="2FBEEB">
              <a:alpha val="14902"/>
            </a:srgbClr>
          </a:solidFill>
          <a:effectLst>
            <a:outerShdw blurRad="101600" dist="50800" dir="16200000" algn="bl" rotWithShape="0">
              <a:srgbClr val="000000">
                <a:alpha val="0"/>
              </a:srgbClr>
            </a:outerShdw>
          </a:effectLst>
        </p:spPr>
        <p:txBody>
          <a:bodyPr/>
          <a:lstStyle/>
          <a:p>
            <a:endParaRPr lang="en-GB"/>
          </a:p>
        </p:txBody>
      </p:sp>
      <p:sp>
        <p:nvSpPr>
          <p:cNvPr id="12" name="Shape 10"/>
          <p:cNvSpPr/>
          <p:nvPr/>
        </p:nvSpPr>
        <p:spPr>
          <a:xfrm>
            <a:off x="10104120" y="3648456"/>
            <a:ext cx="4361688" cy="3392424"/>
          </a:xfrm>
          <a:prstGeom prst="roundRect">
            <a:avLst>
              <a:gd name="adj" fmla="val 3504"/>
            </a:avLst>
          </a:prstGeom>
          <a:solidFill>
            <a:srgbClr val="376ADA">
              <a:alpha val="14902"/>
            </a:srgbClr>
          </a:solidFill>
          <a:effectLst>
            <a:outerShdw blurRad="101600" dist="50800" dir="16200000" algn="bl" rotWithShape="0">
              <a:srgbClr val="000000">
                <a:alpha val="0"/>
              </a:srgbClr>
            </a:outerShdw>
          </a:effectLst>
        </p:spPr>
        <p:txBody>
          <a:bodyPr/>
          <a:lstStyle/>
          <a:p>
            <a:endParaRPr lang="en-GB"/>
          </a:p>
        </p:txBody>
      </p:sp>
      <p:sp>
        <p:nvSpPr>
          <p:cNvPr id="13" name="Text 11"/>
          <p:cNvSpPr txBox="1"/>
          <p:nvPr/>
        </p:nvSpPr>
        <p:spPr>
          <a:xfrm>
            <a:off x="5742432" y="4142232"/>
            <a:ext cx="3749040" cy="2569464"/>
          </a:xfrm>
          <a:prstGeom prst="rect">
            <a:avLst/>
          </a:prstGeom>
          <a:solidFill>
            <a:srgbClr val="FFFFFF">
              <a:alpha val="0"/>
            </a:srgbClr>
          </a:solidFill>
        </p:spPr>
        <p:txBody>
          <a:bodyPr wrap="square" lIns="0" tIns="0" rIns="0" bIns="0" rtlCol="0" anchor="t"/>
          <a:lstStyle/>
          <a:p>
            <a:pPr algn="l">
              <a:lnSpc>
                <a:spcPct val="125000"/>
              </a:lnSpc>
            </a:pPr>
            <a:r>
              <a:rPr lang="en-US" sz="13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目标期刊:  /  (IF 14-16)</a:t>
            </a:r>
            <a:endParaRPr lang="en-US" sz="1300" dirty="0"/>
          </a:p>
          <a:p>
            <a:pPr algn="l">
              <a:lnSpc>
                <a:spcPct val="125000"/>
              </a:lnSpc>
            </a:pPr>
            <a:r>
              <a:rPr lang="en-US" sz="13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故事线:</a:t>
            </a:r>
            <a:endParaRPr lang="en-US" sz="1300" dirty="0"/>
          </a:p>
          <a:p>
            <a:pPr algn="l">
              <a:lnSpc>
                <a:spcPct val="125000"/>
              </a:lnSpc>
            </a:pPr>
            <a:r>
              <a:rPr lang="en-US" sz="13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"AI-discovered DENV NS3 protease inhibitors validated through experimental screening reveal novel binding modes"</a:t>
            </a:r>
            <a:endParaRPr lang="en-US" sz="1300" dirty="0"/>
          </a:p>
          <a:p>
            <a:pPr algn="l">
              <a:lnSpc>
                <a:spcPct val="125000"/>
              </a:lnSpc>
            </a:pPr>
            <a:r>
              <a:rPr lang="en-US" sz="13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必需投资:</a:t>
            </a:r>
            <a:endParaRPr lang="en-US" sz="1300" dirty="0"/>
          </a:p>
          <a:p>
            <a:pPr algn="l">
              <a:lnSpc>
                <a:spcPct val="125000"/>
              </a:lnSpc>
            </a:pPr>
            <a:r>
              <a:rPr lang="en-US" sz="13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实验验证: $20,000-30,000</a:t>
            </a:r>
            <a:endParaRPr lang="en-US" sz="1300" dirty="0"/>
          </a:p>
          <a:p>
            <a:pPr algn="l">
              <a:lnSpc>
                <a:spcPct val="125000"/>
              </a:lnSpc>
            </a:pPr>
            <a:r>
              <a:rPr lang="en-US" sz="13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数据扩展: 3-4个月人力</a:t>
            </a:r>
            <a:endParaRPr lang="en-US" sz="1300" dirty="0"/>
          </a:p>
          <a:p>
            <a:pPr algn="l">
              <a:lnSpc>
                <a:spcPct val="125000"/>
              </a:lnSpc>
            </a:pPr>
            <a:r>
              <a:rPr lang="en-US" sz="13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晶体结构解析: $15,000 (如合作)</a:t>
            </a:r>
            <a:endParaRPr lang="en-US" sz="1300" dirty="0"/>
          </a:p>
          <a:p>
            <a:pPr algn="l">
              <a:lnSpc>
                <a:spcPct val="125000"/>
              </a:lnSpc>
            </a:pPr>
            <a:r>
              <a:rPr lang="en-US" sz="13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时间线:</a:t>
            </a:r>
            <a:endParaRPr lang="en-US" sz="1300" dirty="0"/>
          </a:p>
        </p:txBody>
      </p:sp>
      <p:sp>
        <p:nvSpPr>
          <p:cNvPr id="14" name="Text 12"/>
          <p:cNvSpPr txBox="1"/>
          <p:nvPr/>
        </p:nvSpPr>
        <p:spPr>
          <a:xfrm>
            <a:off x="10405872" y="4142232"/>
            <a:ext cx="3749040" cy="2569464"/>
          </a:xfrm>
          <a:prstGeom prst="rect">
            <a:avLst/>
          </a:prstGeom>
          <a:solidFill>
            <a:srgbClr val="FFFFFF">
              <a:alpha val="0"/>
            </a:srgbClr>
          </a:solidFill>
        </p:spPr>
        <p:txBody>
          <a:bodyPr wrap="square" lIns="0" tIns="0" rIns="0" bIns="0" rtlCol="0" anchor="t"/>
          <a:lstStyle/>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目标期刊:  /  /  (IF 40+)</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故事线:</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"AI-human collaborative framework discovers broad-spectrum dengue antivirals through iterative experimental validation"</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额外要求:</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细胞培养DENV感染模型(IC50→EC50)</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动物模型药效评价(小鼠感染模型)</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详细药代动力学(PK)研究</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耐药性机制研究</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广谱活性(4个DENV血清型)</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预估总投资: &gt;$200,000</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合作需求: 病毒学实验室 + 药理学团队</a:t>
            </a:r>
            <a:endParaRPr lang="en-US" sz="1000" dirty="0"/>
          </a:p>
        </p:txBody>
      </p:sp>
      <p:sp>
        <p:nvSpPr>
          <p:cNvPr id="15" name="Shape 13"/>
          <p:cNvSpPr/>
          <p:nvPr/>
        </p:nvSpPr>
        <p:spPr>
          <a:xfrm>
            <a:off x="5715000" y="3364992"/>
            <a:ext cx="3813048" cy="603504"/>
          </a:xfrm>
          <a:prstGeom prst="roundRect">
            <a:avLst>
              <a:gd name="adj" fmla="val 19697"/>
            </a:avLst>
          </a:prstGeom>
          <a:solidFill>
            <a:srgbClr val="2FBEEB"/>
          </a:solidFill>
          <a:ln w="19050">
            <a:solidFill>
              <a:srgbClr val="2FBEEB"/>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16" name="Shape 14"/>
          <p:cNvSpPr/>
          <p:nvPr/>
        </p:nvSpPr>
        <p:spPr>
          <a:xfrm>
            <a:off x="10387584" y="3364992"/>
            <a:ext cx="3813048" cy="603504"/>
          </a:xfrm>
          <a:prstGeom prst="roundRect">
            <a:avLst>
              <a:gd name="adj" fmla="val 19697"/>
            </a:avLst>
          </a:prstGeom>
          <a:solidFill>
            <a:srgbClr val="376ADA"/>
          </a:solidFill>
          <a:ln w="19050">
            <a:solidFill>
              <a:srgbClr val="376ADA"/>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17" name="Text 15"/>
          <p:cNvSpPr txBox="1"/>
          <p:nvPr/>
        </p:nvSpPr>
        <p:spPr>
          <a:xfrm>
            <a:off x="5806440" y="3447288"/>
            <a:ext cx="3621024" cy="429768"/>
          </a:xfrm>
          <a:prstGeom prst="rect">
            <a:avLst/>
          </a:prstGeom>
          <a:solidFill>
            <a:srgbClr val="FFFFFF">
              <a:alpha val="0"/>
            </a:srgbClr>
          </a:solidFill>
        </p:spPr>
        <p:txBody>
          <a:bodyPr wrap="square" lIns="0" tIns="0" rIns="0" bIns="0" rtlCol="0" anchor="ctr"/>
          <a:lstStyle/>
          <a:p>
            <a:pPr algn="ctr">
              <a:lnSpc>
                <a:spcPct val="125000"/>
              </a:lnSpc>
            </a:pPr>
            <a:r>
              <a:rPr lang="en-US" sz="18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Tier 2: 高影响力 (12-18个月)</a:t>
            </a:r>
            <a:endParaRPr lang="en-US" sz="1800" dirty="0"/>
          </a:p>
        </p:txBody>
      </p:sp>
      <p:sp>
        <p:nvSpPr>
          <p:cNvPr id="18" name="Text 16"/>
          <p:cNvSpPr txBox="1"/>
          <p:nvPr/>
        </p:nvSpPr>
        <p:spPr>
          <a:xfrm>
            <a:off x="10479024" y="3438144"/>
            <a:ext cx="3621024" cy="448056"/>
          </a:xfrm>
          <a:prstGeom prst="rect">
            <a:avLst/>
          </a:prstGeom>
          <a:solidFill>
            <a:srgbClr val="FFFFFF">
              <a:alpha val="0"/>
            </a:srgbClr>
          </a:solidFill>
        </p:spPr>
        <p:txBody>
          <a:bodyPr wrap="square" lIns="0" tIns="0" rIns="0" bIns="0" rtlCol="0" anchor="ctr"/>
          <a:lstStyle/>
          <a:p>
            <a:pPr algn="ctr">
              <a:lnSpc>
                <a:spcPct val="125000"/>
              </a:lnSpc>
            </a:pPr>
            <a:r>
              <a:rPr lang="en-US" sz="18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Tier 3: 顶级期刊 (24-36个月)</a:t>
            </a:r>
            <a:endParaRPr lang="en-US" sz="1800" dirty="0"/>
          </a:p>
        </p:txBody>
      </p:sp>
      <p:pic>
        <p:nvPicPr>
          <p:cNvPr id="19"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240" y="466344"/>
            <a:ext cx="612648" cy="85953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736" b="703"/>
          <a:stretch>
            <a:fillRect/>
          </a:stretch>
        </p:blipFill>
        <p:spPr>
          <a:xfrm>
            <a:off x="0" y="0"/>
            <a:ext cx="3803904" cy="8577072"/>
          </a:xfrm>
          <a:prstGeom prst="rect">
            <a:avLst/>
          </a:prstGeom>
        </p:spPr>
      </p:pic>
      <p:sp>
        <p:nvSpPr>
          <p:cNvPr id="3" name="Text 0"/>
          <p:cNvSpPr txBox="1"/>
          <p:nvPr/>
        </p:nvSpPr>
        <p:spPr>
          <a:xfrm>
            <a:off x="5193792" y="190195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项目现状评估 - 客观分析</a:t>
            </a:r>
            <a:endParaRPr lang="en-US" sz="2000" dirty="0"/>
          </a:p>
        </p:txBody>
      </p:sp>
      <p:sp>
        <p:nvSpPr>
          <p:cNvPr id="4" name="Text 1"/>
          <p:cNvSpPr txBox="1"/>
          <p:nvPr/>
        </p:nvSpPr>
        <p:spPr>
          <a:xfrm>
            <a:off x="4773168" y="1901952"/>
            <a:ext cx="31089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01</a:t>
            </a:r>
            <a:endParaRPr lang="en-US" sz="2000" dirty="0"/>
          </a:p>
        </p:txBody>
      </p:sp>
      <p:sp>
        <p:nvSpPr>
          <p:cNvPr id="5" name="Text 2"/>
          <p:cNvSpPr txBox="1"/>
          <p:nvPr/>
        </p:nvSpPr>
        <p:spPr>
          <a:xfrm>
            <a:off x="5193792" y="255117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关键科学问题 - pIC50 vs IC50</a:t>
            </a:r>
            <a:endParaRPr lang="en-US" sz="2000" dirty="0"/>
          </a:p>
        </p:txBody>
      </p:sp>
      <p:sp>
        <p:nvSpPr>
          <p:cNvPr id="6" name="Text 3"/>
          <p:cNvSpPr txBox="1"/>
          <p:nvPr/>
        </p:nvSpPr>
        <p:spPr>
          <a:xfrm>
            <a:off x="4773168" y="255117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02</a:t>
            </a:r>
            <a:endParaRPr lang="en-US" sz="2000" dirty="0"/>
          </a:p>
        </p:txBody>
      </p:sp>
      <p:sp>
        <p:nvSpPr>
          <p:cNvPr id="7" name="Text 4"/>
          <p:cNvSpPr txBox="1"/>
          <p:nvPr/>
        </p:nvSpPr>
        <p:spPr>
          <a:xfrm>
            <a:off x="5193792" y="31912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数据扩展Protocol - 系统化方案</a:t>
            </a:r>
            <a:endParaRPr lang="en-US" sz="2000" dirty="0"/>
          </a:p>
        </p:txBody>
      </p:sp>
      <p:sp>
        <p:nvSpPr>
          <p:cNvPr id="8" name="Text 5"/>
          <p:cNvSpPr txBox="1"/>
          <p:nvPr/>
        </p:nvSpPr>
        <p:spPr>
          <a:xfrm>
            <a:off x="4773168" y="3191256"/>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03</a:t>
            </a:r>
            <a:endParaRPr lang="en-US" sz="2000" dirty="0"/>
          </a:p>
        </p:txBody>
      </p:sp>
      <p:sp>
        <p:nvSpPr>
          <p:cNvPr id="9" name="Text 6"/>
          <p:cNvSpPr txBox="1"/>
          <p:nvPr/>
        </p:nvSpPr>
        <p:spPr>
          <a:xfrm>
            <a:off x="5193792" y="3840480"/>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改进QSAR模型 - 算法升级路线</a:t>
            </a:r>
            <a:endParaRPr lang="en-US" sz="2000" dirty="0"/>
          </a:p>
        </p:txBody>
      </p:sp>
      <p:sp>
        <p:nvSpPr>
          <p:cNvPr id="10" name="Text 7"/>
          <p:cNvSpPr txBox="1"/>
          <p:nvPr/>
        </p:nvSpPr>
        <p:spPr>
          <a:xfrm>
            <a:off x="4773168" y="3840480"/>
            <a:ext cx="42062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04</a:t>
            </a:r>
            <a:endParaRPr lang="en-US" sz="2000" dirty="0"/>
          </a:p>
        </p:txBody>
      </p:sp>
      <p:sp>
        <p:nvSpPr>
          <p:cNvPr id="11" name="Text 8"/>
          <p:cNvSpPr txBox="1"/>
          <p:nvPr/>
        </p:nvSpPr>
        <p:spPr>
          <a:xfrm>
            <a:off x="5193792" y="448970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实验验证设计 - 关键突破点</a:t>
            </a:r>
            <a:endParaRPr lang="en-US" sz="2000" dirty="0"/>
          </a:p>
        </p:txBody>
      </p:sp>
      <p:sp>
        <p:nvSpPr>
          <p:cNvPr id="12" name="Text 9"/>
          <p:cNvSpPr txBox="1"/>
          <p:nvPr/>
        </p:nvSpPr>
        <p:spPr>
          <a:xfrm>
            <a:off x="4773168" y="448970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05</a:t>
            </a:r>
            <a:endParaRPr lang="en-US" sz="2000" dirty="0"/>
          </a:p>
        </p:txBody>
      </p:sp>
      <p:sp>
        <p:nvSpPr>
          <p:cNvPr id="13" name="Text 10"/>
          <p:cNvSpPr txBox="1"/>
          <p:nvPr/>
        </p:nvSpPr>
        <p:spPr>
          <a:xfrm>
            <a:off x="0" y="0"/>
            <a:ext cx="1289304" cy="265176"/>
          </a:xfrm>
          <a:prstGeom prst="rect">
            <a:avLst/>
          </a:prstGeom>
          <a:solidFill>
            <a:srgbClr val="FFFFFF">
              <a:alpha val="0"/>
            </a:srgbClr>
          </a:solidFill>
        </p:spPr>
        <p:txBody>
          <a:bodyPr wrap="square" lIns="0" tIns="0" rIns="0" bIns="0" rtlCol="0" anchor="ctr"/>
          <a:lstStyle/>
          <a:p>
            <a:pPr algn="l">
              <a:lnSpc>
                <a:spcPct val="125000"/>
              </a:lnSpc>
            </a:pPr>
            <a:r>
              <a:rPr lang="en-US" sz="1400"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成功指标 (KPIs)</a:t>
            </a:r>
            <a:endParaRPr lang="en-US" sz="1400" dirty="0"/>
          </a:p>
        </p:txBody>
      </p:sp>
      <p:sp>
        <p:nvSpPr>
          <p:cNvPr id="14" name="Text 11"/>
          <p:cNvSpPr txBox="1"/>
          <p:nvPr/>
        </p:nvSpPr>
        <p:spPr>
          <a:xfrm>
            <a:off x="5193792" y="512978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补充分析 - 论文必需内容</a:t>
            </a:r>
            <a:endParaRPr lang="en-US" sz="2000" dirty="0"/>
          </a:p>
        </p:txBody>
      </p:sp>
      <p:sp>
        <p:nvSpPr>
          <p:cNvPr id="15" name="Text 12"/>
          <p:cNvSpPr txBox="1"/>
          <p:nvPr/>
        </p:nvSpPr>
        <p:spPr>
          <a:xfrm>
            <a:off x="0" y="0"/>
            <a:ext cx="1069848" cy="265176"/>
          </a:xfrm>
          <a:prstGeom prst="rect">
            <a:avLst/>
          </a:prstGeom>
          <a:solidFill>
            <a:srgbClr val="FFFFFF">
              <a:alpha val="0"/>
            </a:srgbClr>
          </a:solidFill>
        </p:spPr>
        <p:txBody>
          <a:bodyPr wrap="square" lIns="0" tIns="0" rIns="0" bIns="0" rtlCol="0" anchor="ctr"/>
          <a:lstStyle/>
          <a:p>
            <a:pPr algn="l">
              <a:lnSpc>
                <a:spcPct val="125000"/>
              </a:lnSpc>
            </a:pPr>
            <a:r>
              <a:rPr lang="en-US" sz="1400"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结论与展望</a:t>
            </a:r>
            <a:endParaRPr lang="en-US" sz="1400" dirty="0"/>
          </a:p>
        </p:txBody>
      </p:sp>
      <p:sp>
        <p:nvSpPr>
          <p:cNvPr id="16" name="Text 13"/>
          <p:cNvSpPr txBox="1"/>
          <p:nvPr/>
        </p:nvSpPr>
        <p:spPr>
          <a:xfrm>
            <a:off x="4773168" y="512978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06</a:t>
            </a:r>
            <a:endParaRPr lang="en-US" sz="2000" dirty="0"/>
          </a:p>
        </p:txBody>
      </p:sp>
      <p:sp>
        <p:nvSpPr>
          <p:cNvPr id="17" name="Text 14"/>
          <p:cNvSpPr txBox="1"/>
          <p:nvPr/>
        </p:nvSpPr>
        <p:spPr>
          <a:xfrm>
            <a:off x="5193792" y="5779008"/>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顶刊投稿路线图</a:t>
            </a:r>
            <a:endParaRPr lang="en-US" sz="2000" dirty="0"/>
          </a:p>
        </p:txBody>
      </p:sp>
      <p:sp>
        <p:nvSpPr>
          <p:cNvPr id="18" name="Text 15"/>
          <p:cNvSpPr txBox="1"/>
          <p:nvPr/>
        </p:nvSpPr>
        <p:spPr>
          <a:xfrm>
            <a:off x="4773168" y="5779008"/>
            <a:ext cx="384048"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07</a:t>
            </a:r>
            <a:endParaRPr lang="en-US" sz="2000" dirty="0"/>
          </a:p>
        </p:txBody>
      </p:sp>
      <p:sp>
        <p:nvSpPr>
          <p:cNvPr id="19" name="Text 16"/>
          <p:cNvSpPr txBox="1"/>
          <p:nvPr/>
        </p:nvSpPr>
        <p:spPr>
          <a:xfrm>
            <a:off x="5193792" y="642823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即刻行动计划 (3个月速赢)</a:t>
            </a:r>
            <a:endParaRPr lang="en-US" sz="2000" dirty="0"/>
          </a:p>
        </p:txBody>
      </p:sp>
      <p:sp>
        <p:nvSpPr>
          <p:cNvPr id="20" name="Text 17"/>
          <p:cNvSpPr txBox="1"/>
          <p:nvPr/>
        </p:nvSpPr>
        <p:spPr>
          <a:xfrm>
            <a:off x="4773168" y="6428232"/>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376ADA"/>
                </a:solidFill>
                <a:latin typeface="Barlow" panose="00000500000000000000" pitchFamily="34" charset="0"/>
                <a:ea typeface="Barlow" panose="00000500000000000000" pitchFamily="34" charset="-122"/>
                <a:cs typeface="Barlow" panose="00000500000000000000" pitchFamily="34" charset="-120"/>
              </a:rPr>
              <a:t>08</a:t>
            </a:r>
            <a:endParaRPr lang="en-US" sz="2000" dirty="0"/>
          </a:p>
        </p:txBody>
      </p:sp>
      <p:sp>
        <p:nvSpPr>
          <p:cNvPr id="21" name="Text 18"/>
          <p:cNvSpPr txBox="1"/>
          <p:nvPr/>
        </p:nvSpPr>
        <p:spPr>
          <a:xfrm>
            <a:off x="5193792" y="70774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资源需求评估</a:t>
            </a:r>
            <a:endParaRPr lang="en-US" sz="2000" dirty="0"/>
          </a:p>
        </p:txBody>
      </p:sp>
      <p:sp>
        <p:nvSpPr>
          <p:cNvPr id="22" name="Text 19"/>
          <p:cNvSpPr txBox="1"/>
          <p:nvPr/>
        </p:nvSpPr>
        <p:spPr>
          <a:xfrm>
            <a:off x="4773168" y="707745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09</a:t>
            </a:r>
            <a:endParaRPr lang="en-US" sz="2000" dirty="0"/>
          </a:p>
        </p:txBody>
      </p:sp>
      <p:sp>
        <p:nvSpPr>
          <p:cNvPr id="23" name="Text 20"/>
          <p:cNvSpPr txBox="1"/>
          <p:nvPr/>
        </p:nvSpPr>
        <p:spPr>
          <a:xfrm>
            <a:off x="5193792" y="771753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风险评估与缓解</a:t>
            </a:r>
            <a:endParaRPr lang="en-US" sz="2000" dirty="0"/>
          </a:p>
        </p:txBody>
      </p:sp>
      <p:sp>
        <p:nvSpPr>
          <p:cNvPr id="24" name="Text 21"/>
          <p:cNvSpPr txBox="1"/>
          <p:nvPr/>
        </p:nvSpPr>
        <p:spPr>
          <a:xfrm>
            <a:off x="4773168" y="7717536"/>
            <a:ext cx="37490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10</a:t>
            </a:r>
            <a:endParaRPr lang="en-US" sz="2000" dirty="0"/>
          </a:p>
        </p:txBody>
      </p:sp>
      <p:sp>
        <p:nvSpPr>
          <p:cNvPr id="25" name="Text 22"/>
          <p:cNvSpPr txBox="1"/>
          <p:nvPr/>
        </p:nvSpPr>
        <p:spPr>
          <a:xfrm>
            <a:off x="4773168" y="356616"/>
            <a:ext cx="1371600" cy="685800"/>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目录</a:t>
            </a:r>
            <a:endParaRPr lang="en-US" sz="3600" dirty="0"/>
          </a:p>
        </p:txBody>
      </p:sp>
      <p:sp>
        <p:nvSpPr>
          <p:cNvPr id="26" name="Text 23"/>
          <p:cNvSpPr txBox="1"/>
          <p:nvPr/>
        </p:nvSpPr>
        <p:spPr>
          <a:xfrm>
            <a:off x="4773168" y="914400"/>
            <a:ext cx="1234440" cy="347472"/>
          </a:xfrm>
          <a:prstGeom prst="rect">
            <a:avLst/>
          </a:prstGeom>
          <a:solidFill>
            <a:srgbClr val="FFFFFF">
              <a:alpha val="0"/>
            </a:srgbClr>
          </a:solidFill>
        </p:spPr>
        <p:txBody>
          <a:bodyPr wrap="square" lIns="0" tIns="0" rIns="0" bIns="0" rtlCol="0" anchor="ctr"/>
          <a:lstStyle/>
          <a:p>
            <a:pPr algn="l">
              <a:lnSpc>
                <a:spcPct val="125000"/>
              </a:lnSpc>
            </a:pPr>
            <a:r>
              <a:rPr lang="en-US" sz="1400" b="1" dirty="0">
                <a:solidFill>
                  <a:srgbClr val="80808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CONTENTS</a:t>
            </a:r>
            <a:endParaRPr lang="en-US" sz="1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624328" y="2185416"/>
            <a:ext cx="2377440" cy="2386584"/>
          </a:xfrm>
          <a:prstGeom prst="rect">
            <a:avLst/>
          </a:prstGeom>
        </p:spPr>
      </p:pic>
      <p:pic>
        <p:nvPicPr>
          <p:cNvPr id="3" name="Image 1" descr="preencoded.png"/>
          <p:cNvPicPr>
            <a:picLocks noChangeAspect="1"/>
          </p:cNvPicPr>
          <p:nvPr/>
        </p:nvPicPr>
        <p:blipFill>
          <a:blip r:embed="rId4"/>
          <a:stretch>
            <a:fillRect/>
          </a:stretch>
        </p:blipFill>
        <p:spPr>
          <a:xfrm>
            <a:off x="10268712" y="2185416"/>
            <a:ext cx="2377440" cy="2377440"/>
          </a:xfrm>
          <a:prstGeom prst="rect">
            <a:avLst/>
          </a:prstGeom>
        </p:spPr>
      </p:pic>
      <p:sp>
        <p:nvSpPr>
          <p:cNvPr id="4" name="Shape 0"/>
          <p:cNvSpPr/>
          <p:nvPr/>
        </p:nvSpPr>
        <p:spPr>
          <a:xfrm>
            <a:off x="2249424" y="3026664"/>
            <a:ext cx="749808" cy="749808"/>
          </a:xfrm>
          <a:prstGeom prst="ellipse">
            <a:avLst/>
          </a:prstGeom>
          <a:solidFill>
            <a:srgbClr val="376ADA"/>
          </a:solidFill>
          <a:effectLst>
            <a:outerShdw blurRad="101600" dist="50800" dir="16200000" algn="bl" rotWithShape="0">
              <a:srgbClr val="000000">
                <a:alpha val="0"/>
              </a:srgbClr>
            </a:outerShdw>
          </a:effectLst>
        </p:spPr>
        <p:txBody>
          <a:bodyPr/>
          <a:lstStyle/>
          <a:p>
            <a:endParaRPr lang="en-GB"/>
          </a:p>
        </p:txBody>
      </p:sp>
      <p:sp>
        <p:nvSpPr>
          <p:cNvPr id="5" name="Shape 1"/>
          <p:cNvSpPr/>
          <p:nvPr/>
        </p:nvSpPr>
        <p:spPr>
          <a:xfrm>
            <a:off x="9893808" y="3026664"/>
            <a:ext cx="749808" cy="749808"/>
          </a:xfrm>
          <a:prstGeom prst="ellipse">
            <a:avLst/>
          </a:prstGeom>
          <a:solidFill>
            <a:srgbClr val="2FBEEB"/>
          </a:solidFill>
          <a:effectLst>
            <a:outerShdw blurRad="101600" dist="50800" dir="16200000" algn="bl" rotWithShape="0">
              <a:srgbClr val="000000">
                <a:alpha val="0"/>
              </a:srgbClr>
            </a:outerShdw>
          </a:effectLst>
        </p:spPr>
        <p:txBody>
          <a:bodyPr/>
          <a:lstStyle/>
          <a:p>
            <a:endParaRPr lang="en-GB"/>
          </a:p>
        </p:txBody>
      </p:sp>
      <p:sp>
        <p:nvSpPr>
          <p:cNvPr id="6" name="Text 2"/>
          <p:cNvSpPr txBox="1"/>
          <p:nvPr/>
        </p:nvSpPr>
        <p:spPr>
          <a:xfrm>
            <a:off x="2432304" y="3209544"/>
            <a:ext cx="384048" cy="384048"/>
          </a:xfrm>
          <a:prstGeom prst="rect">
            <a:avLst/>
          </a:prstGeom>
          <a:solidFill>
            <a:srgbClr val="FFFFFF">
              <a:alpha val="0"/>
            </a:srgbClr>
          </a:solidFill>
        </p:spPr>
        <p:txBody>
          <a:bodyPr wrap="square" lIns="0" tIns="0" rIns="0" bIns="0" rtlCol="0" anchor="ctr"/>
          <a:lstStyle/>
          <a:p>
            <a:pPr algn="ctr">
              <a:lnSpc>
                <a:spcPct val="125000"/>
              </a:lnSpc>
            </a:pPr>
            <a:r>
              <a:rPr lang="en-US" sz="1800" b="1" dirty="0">
                <a:solidFill>
                  <a:srgbClr val="FFFFFF"/>
                </a:solidFill>
                <a:latin typeface="Barlow" panose="00000500000000000000" pitchFamily="34" charset="0"/>
                <a:ea typeface="Barlow" panose="00000500000000000000" pitchFamily="34" charset="-122"/>
                <a:cs typeface="Barlow" panose="00000500000000000000" pitchFamily="34" charset="-120"/>
              </a:rPr>
              <a:t>01</a:t>
            </a:r>
            <a:endParaRPr lang="en-US" sz="1800" dirty="0"/>
          </a:p>
        </p:txBody>
      </p:sp>
      <p:sp>
        <p:nvSpPr>
          <p:cNvPr id="7" name="Text 3"/>
          <p:cNvSpPr txBox="1"/>
          <p:nvPr/>
        </p:nvSpPr>
        <p:spPr>
          <a:xfrm>
            <a:off x="10076688" y="3209544"/>
            <a:ext cx="374904" cy="384048"/>
          </a:xfrm>
          <a:prstGeom prst="rect">
            <a:avLst/>
          </a:prstGeom>
          <a:solidFill>
            <a:srgbClr val="FFFFFF">
              <a:alpha val="0"/>
            </a:srgbClr>
          </a:solidFill>
        </p:spPr>
        <p:txBody>
          <a:bodyPr wrap="square" lIns="0" tIns="0" rIns="0" bIns="0" rtlCol="0" anchor="ctr"/>
          <a:lstStyle/>
          <a:p>
            <a:pPr algn="ctr">
              <a:lnSpc>
                <a:spcPct val="125000"/>
              </a:lnSpc>
            </a:pPr>
            <a:r>
              <a:rPr lang="en-US" sz="1800" b="1" dirty="0">
                <a:solidFill>
                  <a:srgbClr val="FFFFFF"/>
                </a:solidFill>
                <a:latin typeface="Barlow" panose="00000500000000000000" pitchFamily="34" charset="0"/>
                <a:ea typeface="Barlow" panose="00000500000000000000" pitchFamily="34" charset="-122"/>
                <a:cs typeface="Barlow" panose="00000500000000000000" pitchFamily="34" charset="-120"/>
              </a:rPr>
              <a:t>02</a:t>
            </a:r>
            <a:endParaRPr lang="en-US" sz="1800" dirty="0"/>
          </a:p>
        </p:txBody>
      </p:sp>
      <p:sp>
        <p:nvSpPr>
          <p:cNvPr id="8" name="Shape 4"/>
          <p:cNvSpPr/>
          <p:nvPr/>
        </p:nvSpPr>
        <p:spPr>
          <a:xfrm>
            <a:off x="7626096" y="2185416"/>
            <a:ext cx="0" cy="4663440"/>
          </a:xfrm>
          <a:prstGeom prst="line">
            <a:avLst/>
          </a:prstGeom>
          <a:solidFill>
            <a:srgbClr val="FFFFFF"/>
          </a:solidFill>
          <a:ln w="19050">
            <a:solidFill>
              <a:srgbClr val="808080">
                <a:alpha val="25098"/>
              </a:srgbClr>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9" name="Text 5"/>
          <p:cNvSpPr txBox="1"/>
          <p:nvPr/>
        </p:nvSpPr>
        <p:spPr>
          <a:xfrm>
            <a:off x="1335024" y="5129784"/>
            <a:ext cx="4946904" cy="1719072"/>
          </a:xfrm>
          <a:prstGeom prst="rect">
            <a:avLst/>
          </a:prstGeom>
          <a:solidFill>
            <a:srgbClr val="FFFFFF">
              <a:alpha val="0"/>
            </a:srgbClr>
          </a:solidFill>
        </p:spPr>
        <p:txBody>
          <a:bodyPr wrap="square" lIns="0" tIns="0" rIns="0" bIns="0" rtlCol="0" anchor="t"/>
          <a:lstStyle/>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 ChEMBL数据库批量下载(SQL脚本)</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 PubChem BioAssay筛选(Python自动化)</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 文献数据提取工具配置(ChemDataExtractor)</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 数据清洗pipeline复用(现有脚本)</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 质量控制检查点设立</a:t>
            </a:r>
            <a:endParaRPr lang="en-US" sz="1500" dirty="0"/>
          </a:p>
        </p:txBody>
      </p:sp>
      <p:sp>
        <p:nvSpPr>
          <p:cNvPr id="10" name="Text 6"/>
          <p:cNvSpPr txBox="1"/>
          <p:nvPr/>
        </p:nvSpPr>
        <p:spPr>
          <a:xfrm>
            <a:off x="1335024" y="4754880"/>
            <a:ext cx="4946904" cy="347472"/>
          </a:xfrm>
          <a:prstGeom prst="rect">
            <a:avLst/>
          </a:prstGeom>
          <a:solidFill>
            <a:srgbClr val="FFFFFF">
              <a:alpha val="0"/>
            </a:srgbClr>
          </a:solidFill>
        </p:spPr>
        <p:txBody>
          <a:bodyPr wrap="square" lIns="0" tIns="0" rIns="0" bIns="0" rtlCol="0" anchor="t"/>
          <a:lstStyle/>
          <a:p>
            <a:pPr algn="ctr">
              <a:lnSpc>
                <a:spcPct val="125000"/>
              </a:lnSpc>
            </a:pPr>
            <a:r>
              <a:rPr lang="en-US" sz="18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任务清单</a:t>
            </a:r>
            <a:endParaRPr lang="en-US" sz="1800" dirty="0"/>
          </a:p>
        </p:txBody>
      </p:sp>
      <p:sp>
        <p:nvSpPr>
          <p:cNvPr id="11" name="Text 7"/>
          <p:cNvSpPr txBox="1"/>
          <p:nvPr/>
        </p:nvSpPr>
        <p:spPr>
          <a:xfrm>
            <a:off x="8988552" y="5129784"/>
            <a:ext cx="4946904" cy="1719072"/>
          </a:xfrm>
          <a:prstGeom prst="rect">
            <a:avLst/>
          </a:prstGeom>
          <a:solidFill>
            <a:srgbClr val="FFFFFF">
              <a:alpha val="0"/>
            </a:srgbClr>
          </a:solidFill>
        </p:spPr>
        <p:txBody>
          <a:bodyPr wrap="square" lIns="0" tIns="0" rIns="0" bIns="0" rtlCol="0" anchor="t"/>
          <a:lstStyle/>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5,000+化合物的初步数据集</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数据质量报告(缺失值、异常值分析)</a:t>
            </a:r>
            <a:endParaRPr lang="en-US" sz="1500" dirty="0"/>
          </a:p>
        </p:txBody>
      </p:sp>
      <p:sp>
        <p:nvSpPr>
          <p:cNvPr id="12" name="Text 8"/>
          <p:cNvSpPr txBox="1"/>
          <p:nvPr/>
        </p:nvSpPr>
        <p:spPr>
          <a:xfrm>
            <a:off x="8988552" y="4754880"/>
            <a:ext cx="4946904" cy="347472"/>
          </a:xfrm>
          <a:prstGeom prst="rect">
            <a:avLst/>
          </a:prstGeom>
          <a:solidFill>
            <a:srgbClr val="FFFFFF">
              <a:alpha val="0"/>
            </a:srgbClr>
          </a:solidFill>
        </p:spPr>
        <p:txBody>
          <a:bodyPr wrap="square" lIns="0" tIns="0" rIns="0" bIns="0" rtlCol="0" anchor="t"/>
          <a:lstStyle/>
          <a:p>
            <a:pPr algn="ctr">
              <a:lnSpc>
                <a:spcPct val="125000"/>
              </a:lnSpc>
            </a:pPr>
            <a:r>
              <a:rPr lang="en-US" sz="18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交付物</a:t>
            </a:r>
            <a:endParaRPr lang="en-US" sz="1800" dirty="0"/>
          </a:p>
        </p:txBody>
      </p:sp>
      <p:sp>
        <p:nvSpPr>
          <p:cNvPr id="13" name="Text 9"/>
          <p:cNvSpPr txBox="1"/>
          <p:nvPr/>
        </p:nvSpPr>
        <p:spPr>
          <a:xfrm>
            <a:off x="1389888" y="466344"/>
            <a:ext cx="13048488" cy="850392"/>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Week 1-2: 数据整备</a:t>
            </a:r>
            <a:endParaRPr lang="en-US" sz="3600" dirty="0"/>
          </a:p>
        </p:txBody>
      </p:sp>
      <p:pic>
        <p:nvPicPr>
          <p:cNvPr id="14"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240" y="466344"/>
            <a:ext cx="612648" cy="85953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4616" y="2916936"/>
            <a:ext cx="4443984" cy="3291840"/>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28416" y="2916936"/>
            <a:ext cx="4443984" cy="3291840"/>
          </a:xfrm>
          <a:prstGeom prst="rect">
            <a:avLst/>
          </a:prstGeom>
        </p:spPr>
      </p:pic>
      <p:sp>
        <p:nvSpPr>
          <p:cNvPr id="4" name="Text 0"/>
          <p:cNvSpPr txBox="1"/>
          <p:nvPr/>
        </p:nvSpPr>
        <p:spPr>
          <a:xfrm>
            <a:off x="4352544" y="4023360"/>
            <a:ext cx="2697480" cy="1737360"/>
          </a:xfrm>
          <a:prstGeom prst="rect">
            <a:avLst/>
          </a:prstGeom>
          <a:solidFill>
            <a:srgbClr val="FFFFFF">
              <a:alpha val="0"/>
            </a:srgbClr>
          </a:solidFill>
        </p:spPr>
        <p:txBody>
          <a:bodyPr wrap="square" lIns="0" tIns="0" rIns="0" bIns="0" rtlCol="0" anchor="t"/>
          <a:lstStyle/>
          <a:p>
            <a:pPr algn="ctr">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Chemprop训练:</a:t>
            </a:r>
            <a:endParaRPr lang="en-US" sz="1400" dirty="0"/>
          </a:p>
          <a:p>
            <a:pPr algn="ctr">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集成学习:</a:t>
            </a:r>
            <a:endParaRPr lang="en-US" sz="1400" dirty="0"/>
          </a:p>
          <a:p>
            <a:pPr algn="ctr">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可解释性分析:</a:t>
            </a:r>
            <a:endParaRPr lang="en-US" sz="1400" dirty="0"/>
          </a:p>
        </p:txBody>
      </p:sp>
      <p:sp>
        <p:nvSpPr>
          <p:cNvPr id="5" name="Text 1"/>
          <p:cNvSpPr txBox="1"/>
          <p:nvPr/>
        </p:nvSpPr>
        <p:spPr>
          <a:xfrm>
            <a:off x="1389888" y="475488"/>
            <a:ext cx="13048488" cy="841248"/>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Week 3-6: 模型升级</a:t>
            </a:r>
            <a:endParaRPr lang="en-US" sz="3600" dirty="0"/>
          </a:p>
        </p:txBody>
      </p:sp>
      <p:sp>
        <p:nvSpPr>
          <p:cNvPr id="6" name="Shape 2"/>
          <p:cNvSpPr/>
          <p:nvPr/>
        </p:nvSpPr>
        <p:spPr>
          <a:xfrm>
            <a:off x="7708392" y="2898648"/>
            <a:ext cx="2852928" cy="0"/>
          </a:xfrm>
          <a:prstGeom prst="line">
            <a:avLst/>
          </a:prstGeom>
          <a:solidFill>
            <a:srgbClr val="FFFFFF"/>
          </a:solidFill>
          <a:ln w="47625">
            <a:solidFill>
              <a:srgbClr val="2FBEEB"/>
            </a:solidFill>
            <a:prstDash val="solid"/>
            <a:headEnd type="none"/>
            <a:tailEnd type="triangle"/>
          </a:ln>
          <a:effectLst>
            <a:outerShdw blurRad="101600" dist="50800" dir="16200000" algn="bl" rotWithShape="0">
              <a:srgbClr val="000000">
                <a:alpha val="0"/>
              </a:srgbClr>
            </a:outerShdw>
          </a:effectLst>
        </p:spPr>
        <p:txBody>
          <a:bodyPr/>
          <a:lstStyle/>
          <a:p>
            <a:endParaRPr lang="en-GB"/>
          </a:p>
        </p:txBody>
      </p:sp>
      <p:sp>
        <p:nvSpPr>
          <p:cNvPr id="7" name="Shape 3"/>
          <p:cNvSpPr/>
          <p:nvPr/>
        </p:nvSpPr>
        <p:spPr>
          <a:xfrm>
            <a:off x="3767328" y="2898648"/>
            <a:ext cx="2852928" cy="0"/>
          </a:xfrm>
          <a:prstGeom prst="line">
            <a:avLst/>
          </a:prstGeom>
          <a:solidFill>
            <a:srgbClr val="FFFFFF"/>
          </a:solidFill>
          <a:ln w="47625">
            <a:solidFill>
              <a:srgbClr val="376ADA"/>
            </a:solidFill>
            <a:prstDash val="solid"/>
            <a:headEnd type="none"/>
            <a:tailEnd type="triangle"/>
          </a:ln>
          <a:effectLst>
            <a:outerShdw blurRad="101600" dist="50800" dir="16200000" algn="bl" rotWithShape="0">
              <a:srgbClr val="000000">
                <a:alpha val="0"/>
              </a:srgbClr>
            </a:outerShdw>
          </a:effectLst>
        </p:spPr>
        <p:txBody>
          <a:bodyPr/>
          <a:lstStyle/>
          <a:p>
            <a:endParaRPr lang="en-GB"/>
          </a:p>
        </p:txBody>
      </p:sp>
      <p:pic>
        <p:nvPicPr>
          <p:cNvPr id="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32120" y="3355848"/>
            <a:ext cx="329184" cy="329184"/>
          </a:xfrm>
          <a:prstGeom prst="rect">
            <a:avLst/>
          </a:prstGeom>
        </p:spPr>
      </p:pic>
      <p:sp>
        <p:nvSpPr>
          <p:cNvPr id="9" name="Text 4"/>
          <p:cNvSpPr txBox="1"/>
          <p:nvPr/>
        </p:nvSpPr>
        <p:spPr>
          <a:xfrm>
            <a:off x="8229600" y="4023360"/>
            <a:ext cx="2697480" cy="1737360"/>
          </a:xfrm>
          <a:prstGeom prst="rect">
            <a:avLst/>
          </a:prstGeom>
          <a:solidFill>
            <a:srgbClr val="FFFFFF">
              <a:alpha val="0"/>
            </a:srgbClr>
          </a:solidFill>
        </p:spPr>
        <p:txBody>
          <a:bodyPr wrap="square" lIns="0" tIns="0" rIns="0" bIns="0" rtlCol="0" anchor="t"/>
          <a:lstStyle/>
          <a:p>
            <a:pPr algn="ctr">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改进QSAR模型(R²&gt;0.85)</a:t>
            </a:r>
            <a:endParaRPr lang="en-US" sz="1400" dirty="0"/>
          </a:p>
          <a:p>
            <a:pPr algn="ctr">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模型性能对比表</a:t>
            </a:r>
            <a:endParaRPr lang="en-US" sz="1400" dirty="0"/>
          </a:p>
          <a:p>
            <a:pPr algn="ctr">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预测可靠性评估报告</a:t>
            </a:r>
            <a:endParaRPr lang="en-US" sz="1400" dirty="0"/>
          </a:p>
        </p:txBody>
      </p:sp>
      <p:sp>
        <p:nvSpPr>
          <p:cNvPr id="10" name="Text 5"/>
          <p:cNvSpPr txBox="1"/>
          <p:nvPr/>
        </p:nvSpPr>
        <p:spPr>
          <a:xfrm>
            <a:off x="4352544" y="3730752"/>
            <a:ext cx="2697480" cy="301752"/>
          </a:xfrm>
          <a:prstGeom prst="rect">
            <a:avLst/>
          </a:prstGeom>
          <a:solidFill>
            <a:srgbClr val="FFFFFF">
              <a:alpha val="0"/>
            </a:srgbClr>
          </a:solidFill>
        </p:spPr>
        <p:txBody>
          <a:bodyPr wrap="square" lIns="0" tIns="0" rIns="0" bIns="0" rtlCol="0" anchor="t"/>
          <a:lstStyle/>
          <a:p>
            <a:pPr algn="ctr">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并行任务</a:t>
            </a:r>
            <a:endParaRPr lang="en-US" sz="1600" dirty="0"/>
          </a:p>
        </p:txBody>
      </p:sp>
      <p:sp>
        <p:nvSpPr>
          <p:cNvPr id="11" name="Text 6"/>
          <p:cNvSpPr txBox="1"/>
          <p:nvPr/>
        </p:nvSpPr>
        <p:spPr>
          <a:xfrm>
            <a:off x="8229600" y="3730752"/>
            <a:ext cx="2697480" cy="301752"/>
          </a:xfrm>
          <a:prstGeom prst="rect">
            <a:avLst/>
          </a:prstGeom>
          <a:solidFill>
            <a:srgbClr val="FFFFFF">
              <a:alpha val="0"/>
            </a:srgbClr>
          </a:solidFill>
        </p:spPr>
        <p:txBody>
          <a:bodyPr wrap="square" lIns="0" tIns="0" rIns="0" bIns="0" rtlCol="0" anchor="t"/>
          <a:lstStyle/>
          <a:p>
            <a:pPr algn="ctr">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交付物</a:t>
            </a:r>
            <a:endParaRPr lang="en-US" sz="160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09176" y="3355848"/>
            <a:ext cx="329184" cy="329184"/>
          </a:xfrm>
          <a:prstGeom prst="rect">
            <a:avLst/>
          </a:prstGeom>
        </p:spPr>
      </p:pic>
      <p:pic>
        <p:nvPicPr>
          <p:cNvPr id="13"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7240" y="466344"/>
            <a:ext cx="612648" cy="85953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709928"/>
            <a:ext cx="14429232" cy="4032504"/>
          </a:xfrm>
          <a:prstGeom prst="rect">
            <a:avLst/>
          </a:prstGeom>
        </p:spPr>
      </p:pic>
      <p:sp>
        <p:nvSpPr>
          <p:cNvPr id="3" name="Shape 0"/>
          <p:cNvSpPr/>
          <p:nvPr/>
        </p:nvSpPr>
        <p:spPr>
          <a:xfrm>
            <a:off x="4288536" y="1865376"/>
            <a:ext cx="457200" cy="457200"/>
          </a:xfrm>
          <a:prstGeom prst="ellipse">
            <a:avLst/>
          </a:prstGeom>
          <a:solidFill>
            <a:srgbClr val="376ADA"/>
          </a:solidFill>
          <a:ln w="19050">
            <a:solidFill>
              <a:srgbClr val="376ADA"/>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4" name="Shape 1"/>
          <p:cNvSpPr/>
          <p:nvPr/>
        </p:nvSpPr>
        <p:spPr>
          <a:xfrm>
            <a:off x="4288536" y="5230368"/>
            <a:ext cx="457200" cy="457200"/>
          </a:xfrm>
          <a:prstGeom prst="ellipse">
            <a:avLst/>
          </a:prstGeom>
          <a:solidFill>
            <a:srgbClr val="2FBEEB"/>
          </a:solidFill>
          <a:ln w="19050">
            <a:solidFill>
              <a:srgbClr val="2FBEEB"/>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5" name="Text 2"/>
          <p:cNvSpPr txBox="1"/>
          <p:nvPr/>
        </p:nvSpPr>
        <p:spPr>
          <a:xfrm>
            <a:off x="4325112" y="1911096"/>
            <a:ext cx="384048" cy="374904"/>
          </a:xfrm>
          <a:prstGeom prst="rect">
            <a:avLst/>
          </a:prstGeom>
          <a:solidFill>
            <a:srgbClr val="FFFFFF">
              <a:alpha val="0"/>
            </a:srgbClr>
          </a:solidFill>
        </p:spPr>
        <p:txBody>
          <a:bodyPr wrap="square" lIns="0" tIns="0" rIns="0" bIns="0" rtlCol="0" anchor="ctr"/>
          <a:lstStyle/>
          <a:p>
            <a:pPr algn="ctr">
              <a:lnSpc>
                <a:spcPct val="125000"/>
              </a:lnSpc>
            </a:pPr>
            <a:r>
              <a:rPr lang="en-US" sz="1400" b="1" dirty="0">
                <a:solidFill>
                  <a:srgbClr val="FFFFFF"/>
                </a:solidFill>
                <a:latin typeface="Barlow" panose="00000500000000000000" pitchFamily="34" charset="0"/>
                <a:ea typeface="Barlow" panose="00000500000000000000" pitchFamily="34" charset="-122"/>
                <a:cs typeface="Barlow" panose="00000500000000000000" pitchFamily="34" charset="-120"/>
              </a:rPr>
              <a:t>01</a:t>
            </a:r>
            <a:endParaRPr lang="en-US" sz="1400" dirty="0"/>
          </a:p>
        </p:txBody>
      </p:sp>
      <p:sp>
        <p:nvSpPr>
          <p:cNvPr id="6" name="Text 3"/>
          <p:cNvSpPr txBox="1"/>
          <p:nvPr/>
        </p:nvSpPr>
        <p:spPr>
          <a:xfrm>
            <a:off x="4325112" y="5266944"/>
            <a:ext cx="384048" cy="374904"/>
          </a:xfrm>
          <a:prstGeom prst="rect">
            <a:avLst/>
          </a:prstGeom>
          <a:solidFill>
            <a:srgbClr val="FFFFFF">
              <a:alpha val="0"/>
            </a:srgbClr>
          </a:solidFill>
        </p:spPr>
        <p:txBody>
          <a:bodyPr wrap="square" lIns="0" tIns="0" rIns="0" bIns="0" rtlCol="0" anchor="ctr"/>
          <a:lstStyle/>
          <a:p>
            <a:pPr algn="ctr">
              <a:lnSpc>
                <a:spcPct val="125000"/>
              </a:lnSpc>
            </a:pPr>
            <a:r>
              <a:rPr lang="en-US" sz="1400" b="1" dirty="0">
                <a:solidFill>
                  <a:srgbClr val="FFFFFF"/>
                </a:solidFill>
                <a:latin typeface="Barlow" panose="00000500000000000000" pitchFamily="34" charset="0"/>
                <a:ea typeface="Barlow" panose="00000500000000000000" pitchFamily="34" charset="-122"/>
                <a:cs typeface="Barlow" panose="00000500000000000000" pitchFamily="34" charset="-120"/>
              </a:rPr>
              <a:t>02</a:t>
            </a:r>
            <a:endParaRPr lang="en-US" sz="1400" dirty="0"/>
          </a:p>
        </p:txBody>
      </p:sp>
      <p:sp>
        <p:nvSpPr>
          <p:cNvPr id="7" name="Text 4"/>
          <p:cNvSpPr txBox="1"/>
          <p:nvPr/>
        </p:nvSpPr>
        <p:spPr>
          <a:xfrm>
            <a:off x="1389888" y="475488"/>
            <a:ext cx="13048488" cy="841248"/>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Week 7-10: 分子筛选与对接</a:t>
            </a:r>
            <a:endParaRPr lang="en-US" sz="3600" dirty="0"/>
          </a:p>
        </p:txBody>
      </p:sp>
      <p:sp>
        <p:nvSpPr>
          <p:cNvPr id="8" name="Text 5"/>
          <p:cNvSpPr txBox="1"/>
          <p:nvPr/>
        </p:nvSpPr>
        <p:spPr>
          <a:xfrm>
            <a:off x="4288536" y="2843784"/>
            <a:ext cx="6675120" cy="1709928"/>
          </a:xfrm>
          <a:prstGeom prst="rect">
            <a:avLst/>
          </a:prstGeom>
          <a:solidFill>
            <a:srgbClr val="FFFFFF">
              <a:alpha val="0"/>
            </a:srgbClr>
          </a:solidFill>
        </p:spPr>
        <p:txBody>
          <a:bodyPr wrap="square" lIns="0" tIns="0" rIns="0" bIns="0" rtlCol="0" anchor="t"/>
          <a:lstStyle/>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前100分子的对接复合物</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结合模式分类报告</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关键相互作用fingerprint</a:t>
            </a:r>
            <a:endParaRPr lang="en-US" sz="1500" dirty="0"/>
          </a:p>
        </p:txBody>
      </p:sp>
      <p:sp>
        <p:nvSpPr>
          <p:cNvPr id="9" name="Text 6"/>
          <p:cNvSpPr txBox="1"/>
          <p:nvPr/>
        </p:nvSpPr>
        <p:spPr>
          <a:xfrm>
            <a:off x="4288536" y="2459736"/>
            <a:ext cx="6675120" cy="347472"/>
          </a:xfrm>
          <a:prstGeom prst="rect">
            <a:avLst/>
          </a:prstGeom>
          <a:solidFill>
            <a:srgbClr val="FFFFFF">
              <a:alpha val="0"/>
            </a:srgbClr>
          </a:solidFill>
        </p:spPr>
        <p:txBody>
          <a:bodyPr wrap="square" lIns="0" tIns="0" rIns="0" bIns="0" rtlCol="0" anchor="t"/>
          <a:lstStyle/>
          <a:p>
            <a:pPr algn="l">
              <a:lnSpc>
                <a:spcPct val="125000"/>
              </a:lnSpc>
            </a:pPr>
            <a:r>
              <a:rPr lang="en-US" sz="18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计算流程</a:t>
            </a:r>
            <a:endParaRPr lang="en-US" sz="1800" dirty="0"/>
          </a:p>
        </p:txBody>
      </p:sp>
      <p:sp>
        <p:nvSpPr>
          <p:cNvPr id="10" name="Text 7"/>
          <p:cNvSpPr txBox="1"/>
          <p:nvPr/>
        </p:nvSpPr>
        <p:spPr>
          <a:xfrm>
            <a:off x="4288536" y="6208776"/>
            <a:ext cx="6675120" cy="1709928"/>
          </a:xfrm>
          <a:prstGeom prst="rect">
            <a:avLst/>
          </a:prstGeom>
          <a:solidFill>
            <a:srgbClr val="FFFFFF">
              <a:alpha val="0"/>
            </a:srgbClr>
          </a:solidFill>
        </p:spPr>
        <p:txBody>
          <a:bodyPr wrap="square" rtlCol="0" anchor="ctr"/>
          <a:lstStyle/>
          <a:p>
            <a:endParaRPr lang="en-US" dirty="0"/>
          </a:p>
        </p:txBody>
      </p:sp>
      <p:sp>
        <p:nvSpPr>
          <p:cNvPr id="11" name="Text 8"/>
          <p:cNvSpPr txBox="1"/>
          <p:nvPr/>
        </p:nvSpPr>
        <p:spPr>
          <a:xfrm>
            <a:off x="4288536" y="5824728"/>
            <a:ext cx="6675120" cy="347472"/>
          </a:xfrm>
          <a:prstGeom prst="rect">
            <a:avLst/>
          </a:prstGeom>
          <a:solidFill>
            <a:srgbClr val="FFFFFF">
              <a:alpha val="0"/>
            </a:srgbClr>
          </a:solidFill>
        </p:spPr>
        <p:txBody>
          <a:bodyPr wrap="square" lIns="0" tIns="0" rIns="0" bIns="0" rtlCol="0" anchor="t"/>
          <a:lstStyle/>
          <a:p>
            <a:pPr algn="l">
              <a:lnSpc>
                <a:spcPct val="125000"/>
              </a:lnSpc>
            </a:pPr>
            <a:r>
              <a:rPr lang="en-US" sz="18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交付物</a:t>
            </a:r>
            <a:endParaRPr lang="en-US" sz="1800" dirty="0"/>
          </a:p>
        </p:txBody>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240" y="466344"/>
            <a:ext cx="612648" cy="85953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736" b="703"/>
          <a:stretch>
            <a:fillRect/>
          </a:stretch>
        </p:blipFill>
        <p:spPr>
          <a:xfrm>
            <a:off x="0" y="0"/>
            <a:ext cx="3803904" cy="8577072"/>
          </a:xfrm>
          <a:prstGeom prst="rect">
            <a:avLst/>
          </a:prstGeom>
        </p:spPr>
      </p:pic>
      <p:sp>
        <p:nvSpPr>
          <p:cNvPr id="3" name="Text 0"/>
          <p:cNvSpPr txBox="1"/>
          <p:nvPr/>
        </p:nvSpPr>
        <p:spPr>
          <a:xfrm>
            <a:off x="5193792" y="190195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项目现状评估 - 客观分析</a:t>
            </a:r>
            <a:endParaRPr lang="en-US" sz="2000" dirty="0"/>
          </a:p>
        </p:txBody>
      </p:sp>
      <p:sp>
        <p:nvSpPr>
          <p:cNvPr id="4" name="Text 1"/>
          <p:cNvSpPr txBox="1"/>
          <p:nvPr/>
        </p:nvSpPr>
        <p:spPr>
          <a:xfrm>
            <a:off x="4773168" y="1901952"/>
            <a:ext cx="31089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376ADA"/>
                </a:solidFill>
                <a:latin typeface="Barlow" panose="00000500000000000000" pitchFamily="34" charset="0"/>
                <a:ea typeface="Barlow" panose="00000500000000000000" pitchFamily="34" charset="-122"/>
                <a:cs typeface="Barlow" panose="00000500000000000000" pitchFamily="34" charset="-120"/>
              </a:rPr>
              <a:t>01</a:t>
            </a:r>
            <a:endParaRPr lang="en-US" sz="2000" dirty="0"/>
          </a:p>
        </p:txBody>
      </p:sp>
      <p:sp>
        <p:nvSpPr>
          <p:cNvPr id="5" name="Text 2"/>
          <p:cNvSpPr txBox="1"/>
          <p:nvPr/>
        </p:nvSpPr>
        <p:spPr>
          <a:xfrm>
            <a:off x="5193792" y="255117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关键科学问题 - pIC50 vs IC50</a:t>
            </a:r>
            <a:endParaRPr lang="en-US" sz="2000" dirty="0"/>
          </a:p>
        </p:txBody>
      </p:sp>
      <p:sp>
        <p:nvSpPr>
          <p:cNvPr id="6" name="Text 3"/>
          <p:cNvSpPr txBox="1"/>
          <p:nvPr/>
        </p:nvSpPr>
        <p:spPr>
          <a:xfrm>
            <a:off x="4773168" y="255117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02</a:t>
            </a:r>
            <a:endParaRPr lang="en-US" sz="2000" dirty="0"/>
          </a:p>
        </p:txBody>
      </p:sp>
      <p:sp>
        <p:nvSpPr>
          <p:cNvPr id="7" name="Text 4"/>
          <p:cNvSpPr txBox="1"/>
          <p:nvPr/>
        </p:nvSpPr>
        <p:spPr>
          <a:xfrm>
            <a:off x="5193792" y="31912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数据扩展Protocol - 系统化方案</a:t>
            </a:r>
            <a:endParaRPr lang="en-US" sz="2000" dirty="0"/>
          </a:p>
        </p:txBody>
      </p:sp>
      <p:sp>
        <p:nvSpPr>
          <p:cNvPr id="8" name="Text 5"/>
          <p:cNvSpPr txBox="1"/>
          <p:nvPr/>
        </p:nvSpPr>
        <p:spPr>
          <a:xfrm>
            <a:off x="4773168" y="3191256"/>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03</a:t>
            </a:r>
            <a:endParaRPr lang="en-US" sz="2000" dirty="0"/>
          </a:p>
        </p:txBody>
      </p:sp>
      <p:sp>
        <p:nvSpPr>
          <p:cNvPr id="9" name="Text 6"/>
          <p:cNvSpPr txBox="1"/>
          <p:nvPr/>
        </p:nvSpPr>
        <p:spPr>
          <a:xfrm>
            <a:off x="5193792" y="3840480"/>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改进QSAR模型 - 算法升级路线</a:t>
            </a:r>
            <a:endParaRPr lang="en-US" sz="2000" dirty="0"/>
          </a:p>
        </p:txBody>
      </p:sp>
      <p:sp>
        <p:nvSpPr>
          <p:cNvPr id="10" name="Text 7"/>
          <p:cNvSpPr txBox="1"/>
          <p:nvPr/>
        </p:nvSpPr>
        <p:spPr>
          <a:xfrm>
            <a:off x="4773168" y="3840480"/>
            <a:ext cx="42062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04</a:t>
            </a:r>
            <a:endParaRPr lang="en-US" sz="2000" dirty="0"/>
          </a:p>
        </p:txBody>
      </p:sp>
      <p:sp>
        <p:nvSpPr>
          <p:cNvPr id="11" name="Text 8"/>
          <p:cNvSpPr txBox="1"/>
          <p:nvPr/>
        </p:nvSpPr>
        <p:spPr>
          <a:xfrm>
            <a:off x="5193792" y="448970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实验验证设计 - 关键突破点</a:t>
            </a:r>
            <a:endParaRPr lang="en-US" sz="2000" dirty="0"/>
          </a:p>
        </p:txBody>
      </p:sp>
      <p:sp>
        <p:nvSpPr>
          <p:cNvPr id="12" name="Text 9"/>
          <p:cNvSpPr txBox="1"/>
          <p:nvPr/>
        </p:nvSpPr>
        <p:spPr>
          <a:xfrm>
            <a:off x="4773168" y="448970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05</a:t>
            </a:r>
            <a:endParaRPr lang="en-US" sz="2000" dirty="0"/>
          </a:p>
        </p:txBody>
      </p:sp>
      <p:sp>
        <p:nvSpPr>
          <p:cNvPr id="14" name="Text 11"/>
          <p:cNvSpPr txBox="1"/>
          <p:nvPr/>
        </p:nvSpPr>
        <p:spPr>
          <a:xfrm>
            <a:off x="5193792" y="512978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补充分析 - 论文必需内容</a:t>
            </a:r>
            <a:endParaRPr lang="en-US" sz="2000" dirty="0"/>
          </a:p>
        </p:txBody>
      </p:sp>
      <p:sp>
        <p:nvSpPr>
          <p:cNvPr id="16" name="Text 13"/>
          <p:cNvSpPr txBox="1"/>
          <p:nvPr/>
        </p:nvSpPr>
        <p:spPr>
          <a:xfrm>
            <a:off x="4773168" y="512978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06</a:t>
            </a:r>
            <a:endParaRPr lang="en-US" sz="2000" dirty="0"/>
          </a:p>
        </p:txBody>
      </p:sp>
      <p:sp>
        <p:nvSpPr>
          <p:cNvPr id="17" name="Text 14"/>
          <p:cNvSpPr txBox="1"/>
          <p:nvPr/>
        </p:nvSpPr>
        <p:spPr>
          <a:xfrm>
            <a:off x="5193792" y="5779008"/>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顶刊投稿路线图</a:t>
            </a:r>
            <a:endParaRPr lang="en-US" sz="2000" dirty="0"/>
          </a:p>
        </p:txBody>
      </p:sp>
      <p:sp>
        <p:nvSpPr>
          <p:cNvPr id="18" name="Text 15"/>
          <p:cNvSpPr txBox="1"/>
          <p:nvPr/>
        </p:nvSpPr>
        <p:spPr>
          <a:xfrm>
            <a:off x="4773168" y="5779008"/>
            <a:ext cx="384048"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07</a:t>
            </a:r>
            <a:endParaRPr lang="en-US" sz="2000" dirty="0"/>
          </a:p>
        </p:txBody>
      </p:sp>
      <p:sp>
        <p:nvSpPr>
          <p:cNvPr id="19" name="Text 16"/>
          <p:cNvSpPr txBox="1"/>
          <p:nvPr/>
        </p:nvSpPr>
        <p:spPr>
          <a:xfrm>
            <a:off x="5193792" y="642823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即刻行动计划 (3个月速赢)</a:t>
            </a:r>
            <a:endParaRPr lang="en-US" sz="2000" dirty="0"/>
          </a:p>
        </p:txBody>
      </p:sp>
      <p:sp>
        <p:nvSpPr>
          <p:cNvPr id="20" name="Text 17"/>
          <p:cNvSpPr txBox="1"/>
          <p:nvPr/>
        </p:nvSpPr>
        <p:spPr>
          <a:xfrm>
            <a:off x="4773168" y="6428232"/>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08</a:t>
            </a:r>
            <a:endParaRPr lang="en-US" sz="2000" dirty="0"/>
          </a:p>
        </p:txBody>
      </p:sp>
      <p:sp>
        <p:nvSpPr>
          <p:cNvPr id="21" name="Text 18"/>
          <p:cNvSpPr txBox="1"/>
          <p:nvPr/>
        </p:nvSpPr>
        <p:spPr>
          <a:xfrm>
            <a:off x="5193792" y="70774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资源需求评估</a:t>
            </a:r>
            <a:endParaRPr lang="en-US" sz="2000" dirty="0"/>
          </a:p>
        </p:txBody>
      </p:sp>
      <p:sp>
        <p:nvSpPr>
          <p:cNvPr id="22" name="Text 19"/>
          <p:cNvSpPr txBox="1"/>
          <p:nvPr/>
        </p:nvSpPr>
        <p:spPr>
          <a:xfrm>
            <a:off x="4773168" y="707745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09</a:t>
            </a:r>
            <a:endParaRPr lang="en-US" sz="2000" dirty="0"/>
          </a:p>
        </p:txBody>
      </p:sp>
      <p:sp>
        <p:nvSpPr>
          <p:cNvPr id="23" name="Text 20"/>
          <p:cNvSpPr txBox="1"/>
          <p:nvPr/>
        </p:nvSpPr>
        <p:spPr>
          <a:xfrm>
            <a:off x="5193792" y="771753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风险评估与缓解</a:t>
            </a:r>
            <a:endParaRPr lang="en-US" sz="2000" dirty="0"/>
          </a:p>
        </p:txBody>
      </p:sp>
      <p:sp>
        <p:nvSpPr>
          <p:cNvPr id="24" name="Text 21"/>
          <p:cNvSpPr txBox="1"/>
          <p:nvPr/>
        </p:nvSpPr>
        <p:spPr>
          <a:xfrm>
            <a:off x="4773168" y="7717536"/>
            <a:ext cx="37490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10</a:t>
            </a:r>
            <a:endParaRPr lang="en-US" sz="2000" dirty="0"/>
          </a:p>
        </p:txBody>
      </p:sp>
      <p:sp>
        <p:nvSpPr>
          <p:cNvPr id="25" name="Text 22"/>
          <p:cNvSpPr txBox="1"/>
          <p:nvPr/>
        </p:nvSpPr>
        <p:spPr>
          <a:xfrm>
            <a:off x="4773168" y="356616"/>
            <a:ext cx="1371600" cy="685800"/>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目录</a:t>
            </a:r>
            <a:endParaRPr lang="en-US" sz="3600" dirty="0"/>
          </a:p>
        </p:txBody>
      </p:sp>
      <p:sp>
        <p:nvSpPr>
          <p:cNvPr id="26" name="Text 23"/>
          <p:cNvSpPr txBox="1"/>
          <p:nvPr/>
        </p:nvSpPr>
        <p:spPr>
          <a:xfrm>
            <a:off x="4773168" y="914400"/>
            <a:ext cx="1234440" cy="347472"/>
          </a:xfrm>
          <a:prstGeom prst="rect">
            <a:avLst/>
          </a:prstGeom>
          <a:solidFill>
            <a:srgbClr val="FFFFFF">
              <a:alpha val="0"/>
            </a:srgbClr>
          </a:solidFill>
        </p:spPr>
        <p:txBody>
          <a:bodyPr wrap="square" lIns="0" tIns="0" rIns="0" bIns="0" rtlCol="0" anchor="ctr"/>
          <a:lstStyle/>
          <a:p>
            <a:pPr algn="l">
              <a:lnSpc>
                <a:spcPct val="125000"/>
              </a:lnSpc>
            </a:pPr>
            <a:r>
              <a:rPr lang="en-US" sz="1400" b="1" dirty="0">
                <a:solidFill>
                  <a:srgbClr val="80808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CONTENTS</a:t>
            </a:r>
            <a:endParaRPr lang="en-US"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709928"/>
            <a:ext cx="14429232" cy="4032504"/>
          </a:xfrm>
          <a:prstGeom prst="rect">
            <a:avLst/>
          </a:prstGeom>
        </p:spPr>
      </p:pic>
      <p:sp>
        <p:nvSpPr>
          <p:cNvPr id="3" name="Shape 0"/>
          <p:cNvSpPr/>
          <p:nvPr/>
        </p:nvSpPr>
        <p:spPr>
          <a:xfrm>
            <a:off x="4288536" y="1865376"/>
            <a:ext cx="457200" cy="457200"/>
          </a:xfrm>
          <a:prstGeom prst="ellipse">
            <a:avLst/>
          </a:prstGeom>
          <a:solidFill>
            <a:srgbClr val="376ADA"/>
          </a:solidFill>
          <a:ln w="19050">
            <a:solidFill>
              <a:srgbClr val="376ADA"/>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4" name="Shape 1"/>
          <p:cNvSpPr/>
          <p:nvPr/>
        </p:nvSpPr>
        <p:spPr>
          <a:xfrm>
            <a:off x="4288536" y="5230368"/>
            <a:ext cx="457200" cy="457200"/>
          </a:xfrm>
          <a:prstGeom prst="ellipse">
            <a:avLst/>
          </a:prstGeom>
          <a:solidFill>
            <a:srgbClr val="2FBEEB"/>
          </a:solidFill>
          <a:ln w="19050">
            <a:solidFill>
              <a:srgbClr val="2FBEEB"/>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5" name="Text 2"/>
          <p:cNvSpPr txBox="1"/>
          <p:nvPr/>
        </p:nvSpPr>
        <p:spPr>
          <a:xfrm>
            <a:off x="4325112" y="1911096"/>
            <a:ext cx="384048" cy="374904"/>
          </a:xfrm>
          <a:prstGeom prst="rect">
            <a:avLst/>
          </a:prstGeom>
          <a:solidFill>
            <a:srgbClr val="FFFFFF">
              <a:alpha val="0"/>
            </a:srgbClr>
          </a:solidFill>
        </p:spPr>
        <p:txBody>
          <a:bodyPr wrap="square" lIns="0" tIns="0" rIns="0" bIns="0" rtlCol="0" anchor="ctr"/>
          <a:lstStyle/>
          <a:p>
            <a:pPr algn="ctr">
              <a:lnSpc>
                <a:spcPct val="125000"/>
              </a:lnSpc>
            </a:pPr>
            <a:r>
              <a:rPr lang="en-US" sz="1400" b="1" dirty="0">
                <a:solidFill>
                  <a:srgbClr val="FFFFFF"/>
                </a:solidFill>
                <a:latin typeface="Barlow" panose="00000500000000000000" pitchFamily="34" charset="0"/>
                <a:ea typeface="Barlow" panose="00000500000000000000" pitchFamily="34" charset="-122"/>
                <a:cs typeface="Barlow" panose="00000500000000000000" pitchFamily="34" charset="-120"/>
              </a:rPr>
              <a:t>01</a:t>
            </a:r>
            <a:endParaRPr lang="en-US" sz="1400" dirty="0"/>
          </a:p>
        </p:txBody>
      </p:sp>
      <p:sp>
        <p:nvSpPr>
          <p:cNvPr id="6" name="Text 3"/>
          <p:cNvSpPr txBox="1"/>
          <p:nvPr/>
        </p:nvSpPr>
        <p:spPr>
          <a:xfrm>
            <a:off x="4325112" y="5266944"/>
            <a:ext cx="384048" cy="374904"/>
          </a:xfrm>
          <a:prstGeom prst="rect">
            <a:avLst/>
          </a:prstGeom>
          <a:solidFill>
            <a:srgbClr val="FFFFFF">
              <a:alpha val="0"/>
            </a:srgbClr>
          </a:solidFill>
        </p:spPr>
        <p:txBody>
          <a:bodyPr wrap="square" lIns="0" tIns="0" rIns="0" bIns="0" rtlCol="0" anchor="ctr"/>
          <a:lstStyle/>
          <a:p>
            <a:pPr algn="ctr">
              <a:lnSpc>
                <a:spcPct val="125000"/>
              </a:lnSpc>
            </a:pPr>
            <a:r>
              <a:rPr lang="en-US" sz="1400" b="1" dirty="0">
                <a:solidFill>
                  <a:srgbClr val="FFFFFF"/>
                </a:solidFill>
                <a:latin typeface="Barlow" panose="00000500000000000000" pitchFamily="34" charset="0"/>
                <a:ea typeface="Barlow" panose="00000500000000000000" pitchFamily="34" charset="-122"/>
                <a:cs typeface="Barlow" panose="00000500000000000000" pitchFamily="34" charset="-120"/>
              </a:rPr>
              <a:t>02</a:t>
            </a:r>
            <a:endParaRPr lang="en-US" sz="1400" dirty="0"/>
          </a:p>
        </p:txBody>
      </p:sp>
      <p:sp>
        <p:nvSpPr>
          <p:cNvPr id="7" name="Text 4"/>
          <p:cNvSpPr txBox="1"/>
          <p:nvPr/>
        </p:nvSpPr>
        <p:spPr>
          <a:xfrm>
            <a:off x="1389888" y="475488"/>
            <a:ext cx="13048488" cy="841248"/>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Week 11-12: 论文初稿</a:t>
            </a:r>
            <a:endParaRPr lang="en-US" sz="3600" dirty="0"/>
          </a:p>
        </p:txBody>
      </p:sp>
      <p:sp>
        <p:nvSpPr>
          <p:cNvPr id="8" name="Text 5"/>
          <p:cNvSpPr txBox="1"/>
          <p:nvPr/>
        </p:nvSpPr>
        <p:spPr>
          <a:xfrm>
            <a:off x="4288536" y="2843784"/>
            <a:ext cx="6675120" cy="1709928"/>
          </a:xfrm>
          <a:prstGeom prst="rect">
            <a:avLst/>
          </a:prstGeom>
          <a:solidFill>
            <a:srgbClr val="FFFFFF">
              <a:alpha val="0"/>
            </a:srgbClr>
          </a:solidFill>
        </p:spPr>
        <p:txBody>
          <a:bodyPr wrap="square" lIns="0" tIns="0" rIns="0" bIns="0" rtlCol="0" anchor="t"/>
          <a:lstStyle/>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Introduction (3页)</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Methods (4-5页)</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Results (6-7页)</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Discussion (2-3页)</a:t>
            </a:r>
            <a:endParaRPr lang="en-US" sz="1500" dirty="0"/>
          </a:p>
        </p:txBody>
      </p:sp>
      <p:sp>
        <p:nvSpPr>
          <p:cNvPr id="9" name="Text 6"/>
          <p:cNvSpPr txBox="1"/>
          <p:nvPr/>
        </p:nvSpPr>
        <p:spPr>
          <a:xfrm>
            <a:off x="4288536" y="2459736"/>
            <a:ext cx="6675120" cy="347472"/>
          </a:xfrm>
          <a:prstGeom prst="rect">
            <a:avLst/>
          </a:prstGeom>
          <a:solidFill>
            <a:srgbClr val="FFFFFF">
              <a:alpha val="0"/>
            </a:srgbClr>
          </a:solidFill>
        </p:spPr>
        <p:txBody>
          <a:bodyPr wrap="square" lIns="0" tIns="0" rIns="0" bIns="0" rtlCol="0" anchor="t"/>
          <a:lstStyle/>
          <a:p>
            <a:pPr algn="l">
              <a:lnSpc>
                <a:spcPct val="125000"/>
              </a:lnSpc>
            </a:pPr>
            <a:r>
              <a:rPr lang="en-US" sz="18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章节分工</a:t>
            </a:r>
            <a:endParaRPr lang="en-US" sz="1800" dirty="0"/>
          </a:p>
        </p:txBody>
      </p:sp>
      <p:sp>
        <p:nvSpPr>
          <p:cNvPr id="10" name="Text 7"/>
          <p:cNvSpPr txBox="1"/>
          <p:nvPr/>
        </p:nvSpPr>
        <p:spPr>
          <a:xfrm>
            <a:off x="4288536" y="6208776"/>
            <a:ext cx="6675120" cy="1709928"/>
          </a:xfrm>
          <a:prstGeom prst="rect">
            <a:avLst/>
          </a:prstGeom>
          <a:solidFill>
            <a:srgbClr val="FFFFFF">
              <a:alpha val="0"/>
            </a:srgbClr>
          </a:solidFill>
        </p:spPr>
        <p:txBody>
          <a:bodyPr wrap="square" lIns="0" tIns="0" rIns="0" bIns="0" rtlCol="0" anchor="t"/>
          <a:lstStyle/>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完整初稿(15-18页)</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6-8个高质量图表</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补充材料框架</a:t>
            </a:r>
            <a:endParaRPr lang="en-US" sz="1500" dirty="0"/>
          </a:p>
        </p:txBody>
      </p:sp>
      <p:sp>
        <p:nvSpPr>
          <p:cNvPr id="11" name="Text 8"/>
          <p:cNvSpPr txBox="1"/>
          <p:nvPr/>
        </p:nvSpPr>
        <p:spPr>
          <a:xfrm>
            <a:off x="4288536" y="5824728"/>
            <a:ext cx="6675120" cy="347472"/>
          </a:xfrm>
          <a:prstGeom prst="rect">
            <a:avLst/>
          </a:prstGeom>
          <a:solidFill>
            <a:srgbClr val="FFFFFF">
              <a:alpha val="0"/>
            </a:srgbClr>
          </a:solidFill>
        </p:spPr>
        <p:txBody>
          <a:bodyPr wrap="square" lIns="0" tIns="0" rIns="0" bIns="0" rtlCol="0" anchor="t"/>
          <a:lstStyle/>
          <a:p>
            <a:pPr algn="l">
              <a:lnSpc>
                <a:spcPct val="125000"/>
              </a:lnSpc>
            </a:pPr>
            <a:r>
              <a:rPr lang="en-US" sz="18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交付物</a:t>
            </a:r>
            <a:endParaRPr lang="en-US" sz="1800" dirty="0"/>
          </a:p>
        </p:txBody>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240" y="466344"/>
            <a:ext cx="612648" cy="85953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736" b="703"/>
          <a:stretch>
            <a:fillRect/>
          </a:stretch>
        </p:blipFill>
        <p:spPr>
          <a:xfrm>
            <a:off x="0" y="0"/>
            <a:ext cx="3803904" cy="8577072"/>
          </a:xfrm>
          <a:prstGeom prst="rect">
            <a:avLst/>
          </a:prstGeom>
        </p:spPr>
      </p:pic>
      <p:sp>
        <p:nvSpPr>
          <p:cNvPr id="3" name="Text 0"/>
          <p:cNvSpPr txBox="1"/>
          <p:nvPr/>
        </p:nvSpPr>
        <p:spPr>
          <a:xfrm>
            <a:off x="5193792" y="190195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项目现状评估 - 客观分析</a:t>
            </a:r>
            <a:endParaRPr lang="en-US" sz="2000" dirty="0"/>
          </a:p>
        </p:txBody>
      </p:sp>
      <p:sp>
        <p:nvSpPr>
          <p:cNvPr id="4" name="Text 1"/>
          <p:cNvSpPr txBox="1"/>
          <p:nvPr/>
        </p:nvSpPr>
        <p:spPr>
          <a:xfrm>
            <a:off x="4773168" y="1901952"/>
            <a:ext cx="31089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01</a:t>
            </a:r>
            <a:endParaRPr lang="en-US" sz="2000" dirty="0"/>
          </a:p>
        </p:txBody>
      </p:sp>
      <p:sp>
        <p:nvSpPr>
          <p:cNvPr id="5" name="Text 2"/>
          <p:cNvSpPr txBox="1"/>
          <p:nvPr/>
        </p:nvSpPr>
        <p:spPr>
          <a:xfrm>
            <a:off x="5193792" y="255117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关键科学问题 - pIC50 vs IC50</a:t>
            </a:r>
            <a:endParaRPr lang="en-US" sz="2000" dirty="0"/>
          </a:p>
        </p:txBody>
      </p:sp>
      <p:sp>
        <p:nvSpPr>
          <p:cNvPr id="6" name="Text 3"/>
          <p:cNvSpPr txBox="1"/>
          <p:nvPr/>
        </p:nvSpPr>
        <p:spPr>
          <a:xfrm>
            <a:off x="4773168" y="255117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02</a:t>
            </a:r>
            <a:endParaRPr lang="en-US" sz="2000" dirty="0"/>
          </a:p>
        </p:txBody>
      </p:sp>
      <p:sp>
        <p:nvSpPr>
          <p:cNvPr id="7" name="Text 4"/>
          <p:cNvSpPr txBox="1"/>
          <p:nvPr/>
        </p:nvSpPr>
        <p:spPr>
          <a:xfrm>
            <a:off x="5193792" y="31912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数据扩展Protocol - 系统化方案</a:t>
            </a:r>
            <a:endParaRPr lang="en-US" sz="2000" dirty="0"/>
          </a:p>
        </p:txBody>
      </p:sp>
      <p:sp>
        <p:nvSpPr>
          <p:cNvPr id="8" name="Text 5"/>
          <p:cNvSpPr txBox="1"/>
          <p:nvPr/>
        </p:nvSpPr>
        <p:spPr>
          <a:xfrm>
            <a:off x="4773168" y="3191256"/>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03</a:t>
            </a:r>
            <a:endParaRPr lang="en-US" sz="2000" dirty="0"/>
          </a:p>
        </p:txBody>
      </p:sp>
      <p:sp>
        <p:nvSpPr>
          <p:cNvPr id="9" name="Text 6"/>
          <p:cNvSpPr txBox="1"/>
          <p:nvPr/>
        </p:nvSpPr>
        <p:spPr>
          <a:xfrm>
            <a:off x="5193792" y="3840480"/>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改进QSAR模型 - 算法升级路线</a:t>
            </a:r>
            <a:endParaRPr lang="en-US" sz="2000" dirty="0"/>
          </a:p>
        </p:txBody>
      </p:sp>
      <p:sp>
        <p:nvSpPr>
          <p:cNvPr id="10" name="Text 7"/>
          <p:cNvSpPr txBox="1"/>
          <p:nvPr/>
        </p:nvSpPr>
        <p:spPr>
          <a:xfrm>
            <a:off x="4773168" y="3840480"/>
            <a:ext cx="42062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04</a:t>
            </a:r>
            <a:endParaRPr lang="en-US" sz="2000" dirty="0"/>
          </a:p>
        </p:txBody>
      </p:sp>
      <p:sp>
        <p:nvSpPr>
          <p:cNvPr id="11" name="Text 8"/>
          <p:cNvSpPr txBox="1"/>
          <p:nvPr/>
        </p:nvSpPr>
        <p:spPr>
          <a:xfrm>
            <a:off x="5193792" y="448970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实验验证设计 - 关键突破点</a:t>
            </a:r>
            <a:endParaRPr lang="en-US" sz="2000" dirty="0"/>
          </a:p>
        </p:txBody>
      </p:sp>
      <p:sp>
        <p:nvSpPr>
          <p:cNvPr id="12" name="Text 9"/>
          <p:cNvSpPr txBox="1"/>
          <p:nvPr/>
        </p:nvSpPr>
        <p:spPr>
          <a:xfrm>
            <a:off x="4773168" y="448970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05</a:t>
            </a:r>
            <a:endParaRPr lang="en-US" sz="2000" dirty="0"/>
          </a:p>
        </p:txBody>
      </p:sp>
      <p:sp>
        <p:nvSpPr>
          <p:cNvPr id="13" name="Text 10"/>
          <p:cNvSpPr txBox="1"/>
          <p:nvPr/>
        </p:nvSpPr>
        <p:spPr>
          <a:xfrm>
            <a:off x="5193792" y="512978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补充分析 - 论文必需内容</a:t>
            </a:r>
            <a:endParaRPr lang="en-US" sz="2000" dirty="0"/>
          </a:p>
        </p:txBody>
      </p:sp>
      <p:sp>
        <p:nvSpPr>
          <p:cNvPr id="14" name="Text 11"/>
          <p:cNvSpPr txBox="1"/>
          <p:nvPr/>
        </p:nvSpPr>
        <p:spPr>
          <a:xfrm>
            <a:off x="0" y="0"/>
            <a:ext cx="1289304" cy="265176"/>
          </a:xfrm>
          <a:prstGeom prst="rect">
            <a:avLst/>
          </a:prstGeom>
          <a:solidFill>
            <a:srgbClr val="FFFFFF">
              <a:alpha val="0"/>
            </a:srgbClr>
          </a:solidFill>
        </p:spPr>
        <p:txBody>
          <a:bodyPr wrap="square" lIns="0" tIns="0" rIns="0" bIns="0" rtlCol="0" anchor="ctr"/>
          <a:lstStyle/>
          <a:p>
            <a:pPr algn="l">
              <a:lnSpc>
                <a:spcPct val="125000"/>
              </a:lnSpc>
            </a:pPr>
            <a:r>
              <a:rPr lang="en-US" sz="1400"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成功指标 (KPIs)</a:t>
            </a:r>
            <a:endParaRPr lang="en-US" sz="1400" dirty="0"/>
          </a:p>
        </p:txBody>
      </p:sp>
      <p:sp>
        <p:nvSpPr>
          <p:cNvPr id="15" name="Text 12"/>
          <p:cNvSpPr txBox="1"/>
          <p:nvPr/>
        </p:nvSpPr>
        <p:spPr>
          <a:xfrm>
            <a:off x="0" y="0"/>
            <a:ext cx="1069848" cy="265176"/>
          </a:xfrm>
          <a:prstGeom prst="rect">
            <a:avLst/>
          </a:prstGeom>
          <a:solidFill>
            <a:srgbClr val="FFFFFF">
              <a:alpha val="0"/>
            </a:srgbClr>
          </a:solidFill>
        </p:spPr>
        <p:txBody>
          <a:bodyPr wrap="square" lIns="0" tIns="0" rIns="0" bIns="0" rtlCol="0" anchor="ctr"/>
          <a:lstStyle/>
          <a:p>
            <a:pPr algn="l">
              <a:lnSpc>
                <a:spcPct val="125000"/>
              </a:lnSpc>
            </a:pPr>
            <a:r>
              <a:rPr lang="en-US" sz="1400"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结论与展望</a:t>
            </a:r>
            <a:endParaRPr lang="en-US" sz="1400" dirty="0"/>
          </a:p>
        </p:txBody>
      </p:sp>
      <p:sp>
        <p:nvSpPr>
          <p:cNvPr id="16" name="Text 13"/>
          <p:cNvSpPr txBox="1"/>
          <p:nvPr/>
        </p:nvSpPr>
        <p:spPr>
          <a:xfrm>
            <a:off x="4773168" y="512978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06</a:t>
            </a:r>
            <a:endParaRPr lang="en-US" sz="2000" dirty="0"/>
          </a:p>
        </p:txBody>
      </p:sp>
      <p:sp>
        <p:nvSpPr>
          <p:cNvPr id="17" name="Text 14"/>
          <p:cNvSpPr txBox="1"/>
          <p:nvPr/>
        </p:nvSpPr>
        <p:spPr>
          <a:xfrm>
            <a:off x="5193792" y="5779008"/>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顶刊投稿路线图</a:t>
            </a:r>
            <a:endParaRPr lang="en-US" sz="2000" dirty="0"/>
          </a:p>
        </p:txBody>
      </p:sp>
      <p:sp>
        <p:nvSpPr>
          <p:cNvPr id="18" name="Text 15"/>
          <p:cNvSpPr txBox="1"/>
          <p:nvPr/>
        </p:nvSpPr>
        <p:spPr>
          <a:xfrm>
            <a:off x="4773168" y="5779008"/>
            <a:ext cx="384048"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07</a:t>
            </a:r>
            <a:endParaRPr lang="en-US" sz="2000" dirty="0"/>
          </a:p>
        </p:txBody>
      </p:sp>
      <p:sp>
        <p:nvSpPr>
          <p:cNvPr id="19" name="Text 16"/>
          <p:cNvSpPr txBox="1"/>
          <p:nvPr/>
        </p:nvSpPr>
        <p:spPr>
          <a:xfrm>
            <a:off x="5193792" y="642823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即刻行动计划 (3个月速赢)</a:t>
            </a:r>
            <a:endParaRPr lang="en-US" sz="2000" dirty="0"/>
          </a:p>
        </p:txBody>
      </p:sp>
      <p:sp>
        <p:nvSpPr>
          <p:cNvPr id="20" name="Text 17"/>
          <p:cNvSpPr txBox="1"/>
          <p:nvPr/>
        </p:nvSpPr>
        <p:spPr>
          <a:xfrm>
            <a:off x="4773168" y="6428232"/>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08</a:t>
            </a:r>
            <a:endParaRPr lang="en-US" sz="2000" dirty="0"/>
          </a:p>
        </p:txBody>
      </p:sp>
      <p:sp>
        <p:nvSpPr>
          <p:cNvPr id="21" name="Text 18"/>
          <p:cNvSpPr txBox="1"/>
          <p:nvPr/>
        </p:nvSpPr>
        <p:spPr>
          <a:xfrm>
            <a:off x="5193792" y="70774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资源需求评估</a:t>
            </a:r>
            <a:endParaRPr lang="en-US" sz="2000" dirty="0"/>
          </a:p>
        </p:txBody>
      </p:sp>
      <p:sp>
        <p:nvSpPr>
          <p:cNvPr id="22" name="Text 19"/>
          <p:cNvSpPr txBox="1"/>
          <p:nvPr/>
        </p:nvSpPr>
        <p:spPr>
          <a:xfrm>
            <a:off x="4773168" y="707745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376ADA"/>
                </a:solidFill>
                <a:latin typeface="Barlow" panose="00000500000000000000" pitchFamily="34" charset="0"/>
                <a:ea typeface="Barlow" panose="00000500000000000000" pitchFamily="34" charset="-122"/>
                <a:cs typeface="Barlow" panose="00000500000000000000" pitchFamily="34" charset="-120"/>
              </a:rPr>
              <a:t>09</a:t>
            </a:r>
            <a:endParaRPr lang="en-US" sz="2000" dirty="0"/>
          </a:p>
        </p:txBody>
      </p:sp>
      <p:sp>
        <p:nvSpPr>
          <p:cNvPr id="23" name="Text 20"/>
          <p:cNvSpPr txBox="1"/>
          <p:nvPr/>
        </p:nvSpPr>
        <p:spPr>
          <a:xfrm>
            <a:off x="5193792" y="771753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风险评估与缓解</a:t>
            </a:r>
            <a:endParaRPr lang="en-US" sz="2000" dirty="0"/>
          </a:p>
        </p:txBody>
      </p:sp>
      <p:sp>
        <p:nvSpPr>
          <p:cNvPr id="24" name="Text 21"/>
          <p:cNvSpPr txBox="1"/>
          <p:nvPr/>
        </p:nvSpPr>
        <p:spPr>
          <a:xfrm>
            <a:off x="4773168" y="7717536"/>
            <a:ext cx="37490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10</a:t>
            </a:r>
            <a:endParaRPr lang="en-US" sz="2000" dirty="0"/>
          </a:p>
        </p:txBody>
      </p:sp>
      <p:sp>
        <p:nvSpPr>
          <p:cNvPr id="25" name="Text 22"/>
          <p:cNvSpPr txBox="1"/>
          <p:nvPr/>
        </p:nvSpPr>
        <p:spPr>
          <a:xfrm>
            <a:off x="4773168" y="356616"/>
            <a:ext cx="1371600" cy="685800"/>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目录</a:t>
            </a:r>
            <a:endParaRPr lang="en-US" sz="3600" dirty="0"/>
          </a:p>
        </p:txBody>
      </p:sp>
      <p:sp>
        <p:nvSpPr>
          <p:cNvPr id="26" name="Text 23"/>
          <p:cNvSpPr txBox="1"/>
          <p:nvPr/>
        </p:nvSpPr>
        <p:spPr>
          <a:xfrm>
            <a:off x="4773168" y="914400"/>
            <a:ext cx="1234440" cy="347472"/>
          </a:xfrm>
          <a:prstGeom prst="rect">
            <a:avLst/>
          </a:prstGeom>
          <a:solidFill>
            <a:srgbClr val="FFFFFF">
              <a:alpha val="0"/>
            </a:srgbClr>
          </a:solidFill>
        </p:spPr>
        <p:txBody>
          <a:bodyPr wrap="square" lIns="0" tIns="0" rIns="0" bIns="0" rtlCol="0" anchor="ctr"/>
          <a:lstStyle/>
          <a:p>
            <a:pPr algn="l">
              <a:lnSpc>
                <a:spcPct val="125000"/>
              </a:lnSpc>
            </a:pPr>
            <a:r>
              <a:rPr lang="en-US" sz="1400" b="1" dirty="0">
                <a:solidFill>
                  <a:srgbClr val="80808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CONTENTS</a:t>
            </a:r>
            <a:endParaRPr lang="en-US" sz="1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923544" y="1901952"/>
            <a:ext cx="4663440" cy="5724144"/>
          </a:xfrm>
          <a:prstGeom prst="roundRect">
            <a:avLst>
              <a:gd name="adj" fmla="val 4314"/>
            </a:avLst>
          </a:prstGeom>
          <a:gradFill flip="none" rotWithShape="1">
            <a:gsLst>
              <a:gs pos="0">
                <a:srgbClr val="376ADA">
                  <a:alpha val="8000"/>
                </a:srgbClr>
              </a:gs>
              <a:gs pos="100000">
                <a:srgbClr val="376ADA">
                  <a:alpha val="4000"/>
                </a:srgbClr>
              </a:gs>
            </a:gsLst>
            <a:lin ang="5400000" scaled="0"/>
          </a:gradFill>
          <a:ln w="9525">
            <a:gradFill flip="none" rotWithShape="1">
              <a:gsLst>
                <a:gs pos="0">
                  <a:srgbClr val="376ADA">
                    <a:alpha val="50000"/>
                  </a:srgbClr>
                </a:gs>
                <a:gs pos="100000">
                  <a:srgbClr val="376ADA">
                    <a:alpha val="15000"/>
                  </a:srgbClr>
                </a:gs>
              </a:gsLst>
              <a:lin ang="5400000" scaled="0"/>
            </a:gra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3" name="Shape 1"/>
          <p:cNvSpPr/>
          <p:nvPr/>
        </p:nvSpPr>
        <p:spPr>
          <a:xfrm>
            <a:off x="6025896" y="1901952"/>
            <a:ext cx="8202168" cy="5724144"/>
          </a:xfrm>
          <a:prstGeom prst="roundRect">
            <a:avLst>
              <a:gd name="adj" fmla="val 3514"/>
            </a:avLst>
          </a:prstGeom>
          <a:gradFill flip="none" rotWithShape="1">
            <a:gsLst>
              <a:gs pos="0">
                <a:srgbClr val="376ADA">
                  <a:alpha val="8000"/>
                </a:srgbClr>
              </a:gs>
              <a:gs pos="100000">
                <a:srgbClr val="376ADA">
                  <a:alpha val="4000"/>
                </a:srgbClr>
              </a:gs>
            </a:gsLst>
            <a:lin ang="5400000" scaled="0"/>
          </a:gradFill>
          <a:ln w="9525">
            <a:gradFill flip="none" rotWithShape="1">
              <a:gsLst>
                <a:gs pos="0">
                  <a:srgbClr val="376ADA">
                    <a:alpha val="50000"/>
                  </a:srgbClr>
                </a:gs>
                <a:gs pos="100000">
                  <a:srgbClr val="376ADA">
                    <a:alpha val="15000"/>
                  </a:srgbClr>
                </a:gs>
              </a:gsLst>
              <a:lin ang="5400000" scaled="0"/>
            </a:gra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4" name="Text 2"/>
          <p:cNvSpPr txBox="1"/>
          <p:nvPr/>
        </p:nvSpPr>
        <p:spPr>
          <a:xfrm>
            <a:off x="1362456" y="475488"/>
            <a:ext cx="13048488" cy="850392"/>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人力配置</a:t>
            </a:r>
            <a:endParaRPr lang="en-US" sz="3600" dirty="0"/>
          </a:p>
        </p:txBody>
      </p:sp>
      <p:sp>
        <p:nvSpPr>
          <p:cNvPr id="5" name="Shape 3"/>
          <p:cNvSpPr/>
          <p:nvPr/>
        </p:nvSpPr>
        <p:spPr>
          <a:xfrm>
            <a:off x="6172200" y="2048256"/>
            <a:ext cx="7909560" cy="1005840"/>
          </a:xfrm>
          <a:prstGeom prst="roundRect">
            <a:avLst>
              <a:gd name="adj" fmla="val 11818"/>
            </a:avLst>
          </a:prstGeom>
          <a:gradFill flip="none" rotWithShape="1">
            <a:gsLst>
              <a:gs pos="0">
                <a:srgbClr val="376ADA">
                  <a:alpha val="100000"/>
                </a:srgbClr>
              </a:gs>
              <a:gs pos="100000">
                <a:srgbClr val="376ADA">
                  <a:alpha val="48000"/>
                </a:srgbClr>
              </a:gs>
            </a:gsLst>
            <a:lin ang="5400000" scaled="0"/>
          </a:gradFill>
          <a:effectLst>
            <a:outerShdw blurRad="101600" dist="50800" dir="16200000" algn="bl" rotWithShape="0">
              <a:srgbClr val="000000">
                <a:alpha val="0"/>
              </a:srgbClr>
            </a:outerShdw>
          </a:effectLst>
        </p:spPr>
        <p:txBody>
          <a:bodyPr/>
          <a:lstStyle/>
          <a:p>
            <a:endParaRPr lang="en-GB"/>
          </a:p>
        </p:txBody>
      </p:sp>
      <p:sp>
        <p:nvSpPr>
          <p:cNvPr id="6" name="Shape 4"/>
          <p:cNvSpPr/>
          <p:nvPr/>
        </p:nvSpPr>
        <p:spPr>
          <a:xfrm>
            <a:off x="6227064" y="3392424"/>
            <a:ext cx="2532888" cy="1737360"/>
          </a:xfrm>
          <a:prstGeom prst="roundRect">
            <a:avLst>
              <a:gd name="adj" fmla="val 5789"/>
            </a:avLst>
          </a:prstGeom>
          <a:noFill/>
          <a:ln w="9525">
            <a:solidFill>
              <a:srgbClr val="376ADA">
                <a:alpha val="53333"/>
              </a:srgbClr>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7" name="Shape 5"/>
          <p:cNvSpPr/>
          <p:nvPr/>
        </p:nvSpPr>
        <p:spPr>
          <a:xfrm>
            <a:off x="6227064" y="5431536"/>
            <a:ext cx="2532888" cy="1737360"/>
          </a:xfrm>
          <a:prstGeom prst="roundRect">
            <a:avLst>
              <a:gd name="adj" fmla="val 5263"/>
            </a:avLst>
          </a:prstGeom>
          <a:noFill/>
          <a:ln w="9525">
            <a:solidFill>
              <a:srgbClr val="376ADA">
                <a:alpha val="57255"/>
              </a:srgbClr>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8" name="Shape 6"/>
          <p:cNvSpPr/>
          <p:nvPr/>
        </p:nvSpPr>
        <p:spPr>
          <a:xfrm>
            <a:off x="1097280" y="2048256"/>
            <a:ext cx="4325112" cy="1005840"/>
          </a:xfrm>
          <a:prstGeom prst="roundRect">
            <a:avLst>
              <a:gd name="adj" fmla="val 11818"/>
            </a:avLst>
          </a:prstGeom>
          <a:gradFill flip="none" rotWithShape="1">
            <a:gsLst>
              <a:gs pos="0">
                <a:srgbClr val="376ADA">
                  <a:alpha val="100000"/>
                </a:srgbClr>
              </a:gs>
              <a:gs pos="100000">
                <a:srgbClr val="376ADA">
                  <a:alpha val="48000"/>
                </a:srgbClr>
              </a:gs>
            </a:gsLst>
            <a:lin ang="5400000" scaled="0"/>
          </a:gradFill>
          <a:effectLst>
            <a:outerShdw blurRad="101600" dist="50800" dir="16200000" algn="bl" rotWithShape="0">
              <a:srgbClr val="000000">
                <a:alpha val="0"/>
              </a:srgbClr>
            </a:outerShdw>
          </a:effectLst>
        </p:spPr>
        <p:txBody>
          <a:bodyPr/>
          <a:lstStyle/>
          <a:p>
            <a:endParaRPr lang="en-GB"/>
          </a:p>
        </p:txBody>
      </p:sp>
      <p:pic>
        <p:nvPicPr>
          <p:cNvPr id="9" name="Image 0" descr="preencoded.png"/>
          <p:cNvPicPr>
            <a:picLocks noChangeAspect="1"/>
          </p:cNvPicPr>
          <p:nvPr/>
        </p:nvPicPr>
        <p:blipFill>
          <a:blip r:embed="rId3"/>
          <a:stretch>
            <a:fillRect/>
          </a:stretch>
        </p:blipFill>
        <p:spPr>
          <a:xfrm>
            <a:off x="950976" y="3593592"/>
            <a:ext cx="4608576" cy="2532888"/>
          </a:xfrm>
          <a:prstGeom prst="rect">
            <a:avLst/>
          </a:prstGeom>
        </p:spPr>
      </p:pic>
      <p:pic>
        <p:nvPicPr>
          <p:cNvPr id="10" name="Image 1" descr="preencoded.png"/>
          <p:cNvPicPr>
            <a:picLocks noChangeAspect="1"/>
          </p:cNvPicPr>
          <p:nvPr/>
        </p:nvPicPr>
        <p:blipFill>
          <a:blip r:embed="rId4"/>
          <a:stretch>
            <a:fillRect/>
          </a:stretch>
        </p:blipFill>
        <p:spPr>
          <a:xfrm>
            <a:off x="8906256" y="3529584"/>
            <a:ext cx="5138928" cy="2825496"/>
          </a:xfrm>
          <a:prstGeom prst="rect">
            <a:avLst/>
          </a:prstGeom>
        </p:spPr>
      </p:pic>
      <p:pic>
        <p:nvPicPr>
          <p:cNvPr id="11" name="Image 2" descr="preencoded.png"/>
          <p:cNvPicPr>
            <a:picLocks noChangeAspect="1"/>
          </p:cNvPicPr>
          <p:nvPr/>
        </p:nvPicPr>
        <p:blipFill>
          <a:blip r:embed="rId5"/>
          <a:stretch>
            <a:fillRect/>
          </a:stretch>
        </p:blipFill>
        <p:spPr>
          <a:xfrm>
            <a:off x="6281928" y="3566160"/>
            <a:ext cx="2423160" cy="1335024"/>
          </a:xfrm>
          <a:prstGeom prst="rect">
            <a:avLst/>
          </a:prstGeom>
        </p:spPr>
      </p:pic>
      <p:pic>
        <p:nvPicPr>
          <p:cNvPr id="12" name="Image 3" descr="preencoded.png"/>
          <p:cNvPicPr>
            <a:picLocks noChangeAspect="1"/>
          </p:cNvPicPr>
          <p:nvPr/>
        </p:nvPicPr>
        <p:blipFill>
          <a:blip r:embed="rId6"/>
          <a:stretch>
            <a:fillRect/>
          </a:stretch>
        </p:blipFill>
        <p:spPr>
          <a:xfrm>
            <a:off x="6144768" y="5605272"/>
            <a:ext cx="2642616" cy="1453896"/>
          </a:xfrm>
          <a:prstGeom prst="rect">
            <a:avLst/>
          </a:prstGeom>
        </p:spPr>
      </p:pic>
      <p:sp>
        <p:nvSpPr>
          <p:cNvPr id="13" name="Text 7"/>
          <p:cNvSpPr txBox="1"/>
          <p:nvPr/>
        </p:nvSpPr>
        <p:spPr>
          <a:xfrm>
            <a:off x="1280160" y="6483096"/>
            <a:ext cx="3922776" cy="804672"/>
          </a:xfrm>
          <a:prstGeom prst="rect">
            <a:avLst/>
          </a:prstGeom>
          <a:solidFill>
            <a:srgbClr val="FFFFFF">
              <a:alpha val="0"/>
            </a:srgbClr>
          </a:solidFill>
        </p:spPr>
        <p:txBody>
          <a:bodyPr wrap="square" lIns="0" tIns="0" rIns="0" bIns="0" rtlCol="0" anchor="t"/>
          <a:lstStyle/>
          <a:p>
            <a:pPr algn="ctr">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项目负责人(PI): 30% FTE × 12个月</a:t>
            </a:r>
            <a:endParaRPr lang="en-US" sz="1000" dirty="0"/>
          </a:p>
          <a:p>
            <a:pPr algn="ctr">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计算化学家(您): 100% FTE × 12个月</a:t>
            </a:r>
            <a:endParaRPr lang="en-US" sz="1000" dirty="0"/>
          </a:p>
          <a:p>
            <a:pPr algn="ctr">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生物信息学支持: 20% FTE × 6个月</a:t>
            </a:r>
            <a:endParaRPr lang="en-US" sz="1000" dirty="0"/>
          </a:p>
          <a:p>
            <a:pPr algn="ctr">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实验化学家(合作): 根据需要</a:t>
            </a:r>
            <a:endParaRPr lang="en-US" sz="1000" dirty="0"/>
          </a:p>
        </p:txBody>
      </p:sp>
      <p:sp>
        <p:nvSpPr>
          <p:cNvPr id="14" name="Text 8"/>
          <p:cNvSpPr txBox="1"/>
          <p:nvPr/>
        </p:nvSpPr>
        <p:spPr>
          <a:xfrm>
            <a:off x="9491472" y="6483096"/>
            <a:ext cx="3977640" cy="804672"/>
          </a:xfrm>
          <a:prstGeom prst="rect">
            <a:avLst/>
          </a:prstGeom>
          <a:solidFill>
            <a:srgbClr val="FFFFFF">
              <a:alpha val="0"/>
            </a:srgbClr>
          </a:solidFill>
        </p:spPr>
        <p:txBody>
          <a:bodyPr wrap="square" lIns="0" tIns="0" rIns="0" bIns="0" rtlCol="0" anchor="t"/>
          <a:lstStyle/>
          <a:p>
            <a:pPr algn="ctr">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药物化学家(合成): 50% FTE × 6个月</a:t>
            </a:r>
            <a:endParaRPr lang="en-US" sz="1400" dirty="0"/>
          </a:p>
          <a:p>
            <a:pPr algn="ctr">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生物学家(检测): 30% FTE × 6个月</a:t>
            </a:r>
            <a:endParaRPr lang="en-US" sz="1400" dirty="0"/>
          </a:p>
        </p:txBody>
      </p:sp>
      <p:sp>
        <p:nvSpPr>
          <p:cNvPr id="15" name="Text 9"/>
          <p:cNvSpPr txBox="1"/>
          <p:nvPr/>
        </p:nvSpPr>
        <p:spPr>
          <a:xfrm>
            <a:off x="1261872" y="2249424"/>
            <a:ext cx="3968496" cy="603504"/>
          </a:xfrm>
          <a:prstGeom prst="rect">
            <a:avLst/>
          </a:prstGeom>
          <a:solidFill>
            <a:srgbClr val="FFFFFF">
              <a:alpha val="0"/>
            </a:srgbClr>
          </a:solidFill>
        </p:spPr>
        <p:txBody>
          <a:bodyPr wrap="square" lIns="0" tIns="0" rIns="0" bIns="0" rtlCol="0" anchor="ctr"/>
          <a:lstStyle/>
          <a:p>
            <a:pPr algn="ctr">
              <a:lnSpc>
                <a:spcPct val="125000"/>
              </a:lnSpc>
            </a:pPr>
            <a:r>
              <a:rPr lang="en-US" sz="20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核心团队</a:t>
            </a:r>
            <a:endParaRPr lang="en-US" sz="2000" dirty="0"/>
          </a:p>
        </p:txBody>
      </p:sp>
      <p:sp>
        <p:nvSpPr>
          <p:cNvPr id="16" name="Text 10"/>
          <p:cNvSpPr txBox="1"/>
          <p:nvPr/>
        </p:nvSpPr>
        <p:spPr>
          <a:xfrm>
            <a:off x="6373368" y="2249424"/>
            <a:ext cx="7479792" cy="603504"/>
          </a:xfrm>
          <a:prstGeom prst="rect">
            <a:avLst/>
          </a:prstGeom>
          <a:solidFill>
            <a:srgbClr val="FFFFFF">
              <a:alpha val="0"/>
            </a:srgbClr>
          </a:solidFill>
        </p:spPr>
        <p:txBody>
          <a:bodyPr wrap="square" lIns="0" tIns="0" rIns="0" bIns="0" rtlCol="0" anchor="ctr"/>
          <a:lstStyle/>
          <a:p>
            <a:pPr algn="ctr">
              <a:lnSpc>
                <a:spcPct val="125000"/>
              </a:lnSpc>
            </a:pPr>
            <a:r>
              <a:rPr lang="en-US" sz="20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扩展团队</a:t>
            </a:r>
            <a:endParaRPr lang="en-US" sz="2000" dirty="0"/>
          </a:p>
        </p:txBody>
      </p:sp>
      <p:sp>
        <p:nvSpPr>
          <p:cNvPr id="17" name="Shape 11"/>
          <p:cNvSpPr/>
          <p:nvPr/>
        </p:nvSpPr>
        <p:spPr>
          <a:xfrm>
            <a:off x="1097280" y="3182112"/>
            <a:ext cx="1024128" cy="393192"/>
          </a:xfrm>
          <a:prstGeom prst="roundRect">
            <a:avLst>
              <a:gd name="adj" fmla="val 48837"/>
            </a:avLst>
          </a:prstGeom>
          <a:gradFill flip="none" rotWithShape="1">
            <a:gsLst>
              <a:gs pos="0">
                <a:srgbClr val="2FBEEB">
                  <a:alpha val="100000"/>
                </a:srgbClr>
              </a:gs>
              <a:gs pos="100000">
                <a:srgbClr val="2FBEEB">
                  <a:alpha val="76000"/>
                </a:srgbClr>
              </a:gs>
            </a:gsLst>
            <a:lin ang="0" scaled="0"/>
          </a:gradFill>
          <a:effectLst>
            <a:outerShdw blurRad="101600" dist="50800" dir="16200000" algn="bl" rotWithShape="0">
              <a:srgbClr val="000000">
                <a:alpha val="0"/>
              </a:srgbClr>
            </a:outerShdw>
          </a:effectLst>
        </p:spPr>
        <p:txBody>
          <a:bodyPr/>
          <a:lstStyle/>
          <a:p>
            <a:endParaRPr lang="en-GB"/>
          </a:p>
        </p:txBody>
      </p:sp>
      <p:sp>
        <p:nvSpPr>
          <p:cNvPr id="18" name="Shape 12"/>
          <p:cNvSpPr/>
          <p:nvPr/>
        </p:nvSpPr>
        <p:spPr>
          <a:xfrm>
            <a:off x="6227064" y="3182112"/>
            <a:ext cx="1024128" cy="393192"/>
          </a:xfrm>
          <a:prstGeom prst="roundRect">
            <a:avLst>
              <a:gd name="adj" fmla="val 48837"/>
            </a:avLst>
          </a:prstGeom>
          <a:gradFill flip="none" rotWithShape="1">
            <a:gsLst>
              <a:gs pos="0">
                <a:srgbClr val="2FBEEB">
                  <a:alpha val="100000"/>
                </a:srgbClr>
              </a:gs>
              <a:gs pos="100000">
                <a:srgbClr val="2FBEEB">
                  <a:alpha val="76000"/>
                </a:srgbClr>
              </a:gs>
            </a:gsLst>
            <a:lin ang="0" scaled="0"/>
          </a:gradFill>
          <a:effectLst>
            <a:outerShdw blurRad="101600" dist="50800" dir="16200000" algn="bl" rotWithShape="0">
              <a:srgbClr val="000000">
                <a:alpha val="0"/>
              </a:srgbClr>
            </a:outerShdw>
          </a:effectLst>
        </p:spPr>
        <p:txBody>
          <a:bodyPr/>
          <a:lstStyle/>
          <a:p>
            <a:endParaRPr lang="en-GB"/>
          </a:p>
        </p:txBody>
      </p:sp>
      <p:sp>
        <p:nvSpPr>
          <p:cNvPr id="19" name="Shape 13"/>
          <p:cNvSpPr/>
          <p:nvPr/>
        </p:nvSpPr>
        <p:spPr>
          <a:xfrm>
            <a:off x="9043416" y="3182112"/>
            <a:ext cx="1024128" cy="393192"/>
          </a:xfrm>
          <a:prstGeom prst="roundRect">
            <a:avLst>
              <a:gd name="adj" fmla="val 48837"/>
            </a:avLst>
          </a:prstGeom>
          <a:gradFill flip="none" rotWithShape="1">
            <a:gsLst>
              <a:gs pos="0">
                <a:srgbClr val="2FBEEB">
                  <a:alpha val="100000"/>
                </a:srgbClr>
              </a:gs>
              <a:gs pos="100000">
                <a:srgbClr val="2FBEEB">
                  <a:alpha val="76000"/>
                </a:srgbClr>
              </a:gs>
            </a:gsLst>
            <a:lin ang="0" scaled="0"/>
          </a:gradFill>
          <a:effectLst>
            <a:outerShdw blurRad="101600" dist="50800" dir="16200000" algn="bl" rotWithShape="0">
              <a:srgbClr val="000000">
                <a:alpha val="0"/>
              </a:srgbClr>
            </a:outerShdw>
          </a:effectLst>
        </p:spPr>
        <p:txBody>
          <a:bodyPr/>
          <a:lstStyle/>
          <a:p>
            <a:endParaRPr lang="en-GB"/>
          </a:p>
        </p:txBody>
      </p:sp>
      <p:sp>
        <p:nvSpPr>
          <p:cNvPr id="20" name="Shape 14"/>
          <p:cNvSpPr/>
          <p:nvPr/>
        </p:nvSpPr>
        <p:spPr>
          <a:xfrm>
            <a:off x="6227064" y="5239512"/>
            <a:ext cx="1024128" cy="393192"/>
          </a:xfrm>
          <a:prstGeom prst="roundRect">
            <a:avLst>
              <a:gd name="adj" fmla="val 48837"/>
            </a:avLst>
          </a:prstGeom>
          <a:gradFill flip="none" rotWithShape="1">
            <a:gsLst>
              <a:gs pos="0">
                <a:srgbClr val="2FBEEB">
                  <a:alpha val="100000"/>
                </a:srgbClr>
              </a:gs>
              <a:gs pos="100000">
                <a:srgbClr val="2FBEEB">
                  <a:alpha val="76000"/>
                </a:srgbClr>
              </a:gs>
            </a:gsLst>
            <a:lin ang="0" scaled="0"/>
          </a:gradFill>
          <a:effectLst>
            <a:outerShdw blurRad="101600" dist="50800" dir="16200000" algn="bl" rotWithShape="0">
              <a:srgbClr val="000000">
                <a:alpha val="0"/>
              </a:srgbClr>
            </a:outerShdw>
          </a:effectLst>
        </p:spPr>
        <p:txBody>
          <a:bodyPr/>
          <a:lstStyle/>
          <a:p>
            <a:endParaRPr lang="en-GB"/>
          </a:p>
        </p:txBody>
      </p:sp>
      <p:sp>
        <p:nvSpPr>
          <p:cNvPr id="21" name="Text 15"/>
          <p:cNvSpPr txBox="1"/>
          <p:nvPr/>
        </p:nvSpPr>
        <p:spPr>
          <a:xfrm>
            <a:off x="1115568" y="3227832"/>
            <a:ext cx="987552" cy="283464"/>
          </a:xfrm>
          <a:prstGeom prst="rect">
            <a:avLst/>
          </a:prstGeom>
          <a:solidFill>
            <a:srgbClr val="FFFFFF">
              <a:alpha val="0"/>
            </a:srgbClr>
          </a:solidFill>
        </p:spPr>
        <p:txBody>
          <a:bodyPr wrap="square" lIns="0" tIns="0" rIns="0" bIns="0" rtlCol="0" anchor="ctr"/>
          <a:lstStyle/>
          <a:p>
            <a:pPr algn="ctr">
              <a:lnSpc>
                <a:spcPct val="125000"/>
              </a:lnSpc>
            </a:pPr>
            <a:r>
              <a:rPr lang="en-US" sz="12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数据图表1</a:t>
            </a:r>
            <a:endParaRPr lang="en-US" sz="1200" dirty="0"/>
          </a:p>
        </p:txBody>
      </p:sp>
      <p:sp>
        <p:nvSpPr>
          <p:cNvPr id="22" name="Text 16"/>
          <p:cNvSpPr txBox="1"/>
          <p:nvPr/>
        </p:nvSpPr>
        <p:spPr>
          <a:xfrm>
            <a:off x="6245352" y="3227832"/>
            <a:ext cx="987552" cy="283464"/>
          </a:xfrm>
          <a:prstGeom prst="rect">
            <a:avLst/>
          </a:prstGeom>
          <a:solidFill>
            <a:srgbClr val="FFFFFF">
              <a:alpha val="0"/>
            </a:srgbClr>
          </a:solidFill>
        </p:spPr>
        <p:txBody>
          <a:bodyPr wrap="square" lIns="0" tIns="0" rIns="0" bIns="0" rtlCol="0" anchor="ctr"/>
          <a:lstStyle/>
          <a:p>
            <a:pPr algn="ctr">
              <a:lnSpc>
                <a:spcPct val="125000"/>
              </a:lnSpc>
            </a:pPr>
            <a:r>
              <a:rPr lang="en-US" sz="12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数据图表2</a:t>
            </a:r>
            <a:endParaRPr lang="en-US" sz="1200" dirty="0"/>
          </a:p>
        </p:txBody>
      </p:sp>
      <p:sp>
        <p:nvSpPr>
          <p:cNvPr id="23" name="Text 17"/>
          <p:cNvSpPr txBox="1"/>
          <p:nvPr/>
        </p:nvSpPr>
        <p:spPr>
          <a:xfrm>
            <a:off x="9070848" y="3227832"/>
            <a:ext cx="987552" cy="283464"/>
          </a:xfrm>
          <a:prstGeom prst="rect">
            <a:avLst/>
          </a:prstGeom>
          <a:solidFill>
            <a:srgbClr val="FFFFFF">
              <a:alpha val="0"/>
            </a:srgbClr>
          </a:solidFill>
        </p:spPr>
        <p:txBody>
          <a:bodyPr wrap="square" lIns="0" tIns="0" rIns="0" bIns="0" rtlCol="0" anchor="ctr"/>
          <a:lstStyle/>
          <a:p>
            <a:pPr algn="ctr">
              <a:lnSpc>
                <a:spcPct val="125000"/>
              </a:lnSpc>
            </a:pPr>
            <a:r>
              <a:rPr lang="en-US" sz="12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数据图表4</a:t>
            </a:r>
            <a:endParaRPr lang="en-US" sz="1200" dirty="0"/>
          </a:p>
        </p:txBody>
      </p:sp>
      <p:sp>
        <p:nvSpPr>
          <p:cNvPr id="24" name="Text 18"/>
          <p:cNvSpPr txBox="1"/>
          <p:nvPr/>
        </p:nvSpPr>
        <p:spPr>
          <a:xfrm>
            <a:off x="6245352" y="5294376"/>
            <a:ext cx="987552" cy="283464"/>
          </a:xfrm>
          <a:prstGeom prst="rect">
            <a:avLst/>
          </a:prstGeom>
          <a:solidFill>
            <a:srgbClr val="FFFFFF">
              <a:alpha val="0"/>
            </a:srgbClr>
          </a:solidFill>
        </p:spPr>
        <p:txBody>
          <a:bodyPr wrap="square" lIns="0" tIns="0" rIns="0" bIns="0" rtlCol="0" anchor="ctr"/>
          <a:lstStyle/>
          <a:p>
            <a:pPr algn="ctr">
              <a:lnSpc>
                <a:spcPct val="125000"/>
              </a:lnSpc>
            </a:pPr>
            <a:r>
              <a:rPr lang="en-US" sz="12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数据图表3</a:t>
            </a:r>
            <a:endParaRPr lang="en-US" sz="1200" dirty="0"/>
          </a:p>
        </p:txBody>
      </p:sp>
      <p:pic>
        <p:nvPicPr>
          <p:cNvPr id="25" name="Image 4"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952" y="466344"/>
            <a:ext cx="612648" cy="85953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txBox="1"/>
          <p:nvPr/>
        </p:nvSpPr>
        <p:spPr>
          <a:xfrm>
            <a:off x="1389888" y="466344"/>
            <a:ext cx="13048488" cy="850392"/>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计算资源</a:t>
            </a:r>
            <a:endParaRPr lang="en-US" sz="36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46504" y="3575304"/>
            <a:ext cx="3611880" cy="2340864"/>
          </a:xfrm>
          <a:prstGeom prst="rect">
            <a:avLst/>
          </a:prstGeom>
        </p:spPr>
      </p:pic>
      <p:sp>
        <p:nvSpPr>
          <p:cNvPr id="4" name="Text 1"/>
          <p:cNvSpPr txBox="1"/>
          <p:nvPr/>
        </p:nvSpPr>
        <p:spPr>
          <a:xfrm>
            <a:off x="3218688" y="6135624"/>
            <a:ext cx="868680" cy="484632"/>
          </a:xfrm>
          <a:prstGeom prst="rect">
            <a:avLst/>
          </a:prstGeom>
          <a:solidFill>
            <a:srgbClr val="FFFFFF">
              <a:alpha val="0"/>
            </a:srgbClr>
          </a:solidFill>
        </p:spPr>
        <p:txBody>
          <a:bodyPr wrap="square" lIns="0" tIns="0" rIns="0" bIns="0" rtlCol="0" anchor="ctr"/>
          <a:lstStyle/>
          <a:p>
            <a:pPr algn="ctr">
              <a:lnSpc>
                <a:spcPct val="125000"/>
              </a:lnSpc>
            </a:pPr>
            <a:r>
              <a:rPr lang="en-US" sz="1700" dirty="0">
                <a:solidFill>
                  <a:srgbClr val="1B2022"/>
                </a:solidFill>
                <a:latin typeface="Barlow" panose="00000500000000000000" pitchFamily="34" charset="0"/>
                <a:ea typeface="Barlow" panose="00000500000000000000" pitchFamily="34" charset="-122"/>
                <a:cs typeface="Barlow" panose="00000500000000000000" pitchFamily="34" charset="-120"/>
              </a:rPr>
              <a:t>2050</a:t>
            </a:r>
            <a:endParaRPr lang="en-US" sz="1700" dirty="0"/>
          </a:p>
        </p:txBody>
      </p:sp>
      <p:pic>
        <p:nvPicPr>
          <p:cNvPr id="5"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7008" y="2395728"/>
            <a:ext cx="4892040" cy="4892040"/>
          </a:xfrm>
          <a:prstGeom prst="rect">
            <a:avLst/>
          </a:prstGeom>
        </p:spPr>
      </p:pic>
      <p:pic>
        <p:nvPicPr>
          <p:cNvPr id="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7600" y="5980176"/>
            <a:ext cx="2093976" cy="1307592"/>
          </a:xfrm>
          <a:prstGeom prst="rect">
            <a:avLst/>
          </a:prstGeom>
        </p:spPr>
      </p:pic>
      <p:pic>
        <p:nvPicPr>
          <p:cNvPr id="7"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57600" y="2386584"/>
            <a:ext cx="2093976" cy="1307592"/>
          </a:xfrm>
          <a:prstGeom prst="rect">
            <a:avLst/>
          </a:prstGeom>
        </p:spPr>
      </p:pic>
      <p:pic>
        <p:nvPicPr>
          <p:cNvPr id="8"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77840" y="3639312"/>
            <a:ext cx="530352" cy="2395728"/>
          </a:xfrm>
          <a:prstGeom prst="rect">
            <a:avLst/>
          </a:prstGeom>
        </p:spPr>
      </p:pic>
      <p:sp>
        <p:nvSpPr>
          <p:cNvPr id="9" name="Text 2"/>
          <p:cNvSpPr/>
          <p:nvPr/>
        </p:nvSpPr>
        <p:spPr>
          <a:xfrm>
            <a:off x="7150608" y="1682496"/>
            <a:ext cx="5257800" cy="1828800"/>
          </a:xfrm>
          <a:prstGeom prst="roundRect">
            <a:avLst>
              <a:gd name="adj" fmla="val 50000"/>
            </a:avLst>
          </a:prstGeom>
          <a:noFill/>
          <a:ln w="28575">
            <a:solidFill>
              <a:srgbClr val="376ADA"/>
            </a:solidFill>
            <a:prstDash val="solid"/>
            <a:headEnd type="none"/>
            <a:tailEnd type="none"/>
          </a:ln>
          <a:effectLst>
            <a:outerShdw blurRad="101600" dist="50800" dir="16200000" algn="bl" rotWithShape="0">
              <a:srgbClr val="000000">
                <a:alpha val="0"/>
              </a:srgbClr>
            </a:outerShdw>
          </a:effectLst>
        </p:spPr>
        <p:txBody>
          <a:bodyPr wrap="square" lIns="3810" tIns="3810" rIns="3810" bIns="3810" rtlCol="0" anchor="ctr"/>
          <a:lstStyle/>
          <a:p>
            <a:pPr algn="ctr">
              <a:lnSpc>
                <a:spcPct val="125000"/>
              </a:lnSpc>
            </a:pPr>
            <a:r>
              <a:rPr lang="en-US" sz="1400"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a:t>
            </a:r>
            <a:endParaRPr lang="en-US" sz="1400" dirty="0"/>
          </a:p>
        </p:txBody>
      </p:sp>
      <p:sp>
        <p:nvSpPr>
          <p:cNvPr id="10" name="Text 3"/>
          <p:cNvSpPr/>
          <p:nvPr/>
        </p:nvSpPr>
        <p:spPr>
          <a:xfrm>
            <a:off x="7132320" y="6135624"/>
            <a:ext cx="5257800" cy="1828800"/>
          </a:xfrm>
          <a:prstGeom prst="roundRect">
            <a:avLst>
              <a:gd name="adj" fmla="val 50000"/>
            </a:avLst>
          </a:prstGeom>
          <a:noFill/>
          <a:ln w="28575">
            <a:solidFill>
              <a:srgbClr val="376ADA"/>
            </a:solidFill>
            <a:prstDash val="solid"/>
            <a:headEnd type="none"/>
            <a:tailEnd type="none"/>
          </a:ln>
          <a:effectLst>
            <a:outerShdw blurRad="101600" dist="50800" dir="16200000" algn="bl" rotWithShape="0">
              <a:srgbClr val="000000">
                <a:alpha val="0"/>
              </a:srgbClr>
            </a:outerShdw>
          </a:effectLst>
        </p:spPr>
        <p:txBody>
          <a:bodyPr wrap="square" lIns="3810" tIns="3810" rIns="3810" bIns="3810" rtlCol="0" anchor="ctr"/>
          <a:lstStyle/>
          <a:p>
            <a:pPr algn="ctr">
              <a:lnSpc>
                <a:spcPct val="125000"/>
              </a:lnSpc>
            </a:pPr>
            <a:r>
              <a:rPr lang="en-US" sz="1400"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a:t>
            </a:r>
            <a:endParaRPr lang="en-US" sz="1400" dirty="0"/>
          </a:p>
        </p:txBody>
      </p:sp>
      <p:sp>
        <p:nvSpPr>
          <p:cNvPr id="11" name="Shape 4"/>
          <p:cNvSpPr/>
          <p:nvPr/>
        </p:nvSpPr>
        <p:spPr>
          <a:xfrm>
            <a:off x="10716768" y="1819656"/>
            <a:ext cx="1554480" cy="1554480"/>
          </a:xfrm>
          <a:prstGeom prst="ellipse">
            <a:avLst/>
          </a:prstGeom>
          <a:gradFill flip="none" rotWithShape="1">
            <a:gsLst>
              <a:gs pos="0">
                <a:srgbClr val="376ADA">
                  <a:alpha val="17000"/>
                </a:srgbClr>
              </a:gs>
              <a:gs pos="100000">
                <a:srgbClr val="376ADA">
                  <a:alpha val="0"/>
                </a:srgbClr>
              </a:gs>
            </a:gsLst>
            <a:lin ang="5400000" scaled="0"/>
          </a:gradFill>
          <a:effectLst>
            <a:outerShdw blurRad="101600" dist="50800" dir="16200000" algn="bl" rotWithShape="0">
              <a:srgbClr val="000000">
                <a:alpha val="0"/>
              </a:srgbClr>
            </a:outerShdw>
          </a:effectLst>
        </p:spPr>
        <p:txBody>
          <a:bodyPr/>
          <a:lstStyle/>
          <a:p>
            <a:endParaRPr lang="en-GB"/>
          </a:p>
        </p:txBody>
      </p:sp>
      <p:sp>
        <p:nvSpPr>
          <p:cNvPr id="12" name="Shape 5"/>
          <p:cNvSpPr/>
          <p:nvPr/>
        </p:nvSpPr>
        <p:spPr>
          <a:xfrm>
            <a:off x="10698480" y="6272784"/>
            <a:ext cx="1554480" cy="1554480"/>
          </a:xfrm>
          <a:prstGeom prst="ellipse">
            <a:avLst/>
          </a:prstGeom>
          <a:gradFill flip="none" rotWithShape="1">
            <a:gsLst>
              <a:gs pos="0">
                <a:srgbClr val="376ADA">
                  <a:alpha val="17000"/>
                </a:srgbClr>
              </a:gs>
              <a:gs pos="100000">
                <a:srgbClr val="376ADA">
                  <a:alpha val="0"/>
                </a:srgbClr>
              </a:gs>
            </a:gsLst>
            <a:lin ang="5400000" scaled="0"/>
          </a:gradFill>
          <a:effectLst>
            <a:outerShdw blurRad="101600" dist="50800" dir="16200000" algn="bl" rotWithShape="0">
              <a:srgbClr val="000000">
                <a:alpha val="0"/>
              </a:srgbClr>
            </a:outerShdw>
          </a:effectLst>
        </p:spPr>
        <p:txBody>
          <a:bodyPr/>
          <a:lstStyle/>
          <a:p>
            <a:endParaRPr lang="en-GB"/>
          </a:p>
        </p:txBody>
      </p:sp>
      <p:sp>
        <p:nvSpPr>
          <p:cNvPr id="13" name="Text 6"/>
          <p:cNvSpPr txBox="1"/>
          <p:nvPr/>
        </p:nvSpPr>
        <p:spPr>
          <a:xfrm>
            <a:off x="10972800" y="1993392"/>
            <a:ext cx="1060704" cy="1216152"/>
          </a:xfrm>
          <a:prstGeom prst="rect">
            <a:avLst/>
          </a:prstGeom>
          <a:solidFill>
            <a:srgbClr val="FFFFFF">
              <a:alpha val="0"/>
            </a:srgbClr>
          </a:solidFill>
        </p:spPr>
        <p:txBody>
          <a:bodyPr wrap="square" lIns="0" tIns="0" rIns="0" bIns="0" rtlCol="0" anchor="ctr"/>
          <a:lstStyle/>
          <a:p>
            <a:pPr algn="ctr">
              <a:lnSpc>
                <a:spcPct val="100000"/>
              </a:lnSpc>
            </a:pPr>
            <a:r>
              <a:rPr lang="en-US" sz="6400" b="1" dirty="0">
                <a:solidFill>
                  <a:srgbClr val="376ADA"/>
                </a:solidFill>
                <a:latin typeface="Barlow" panose="00000500000000000000" pitchFamily="34" charset="0"/>
                <a:ea typeface="Barlow" panose="00000500000000000000" pitchFamily="34" charset="-122"/>
                <a:cs typeface="Barlow" panose="00000500000000000000" pitchFamily="34" charset="-120"/>
              </a:rPr>
              <a:t>1</a:t>
            </a:r>
            <a:endParaRPr lang="en-US" sz="6400" dirty="0"/>
          </a:p>
        </p:txBody>
      </p:sp>
      <p:sp>
        <p:nvSpPr>
          <p:cNvPr id="14" name="Text 7"/>
          <p:cNvSpPr txBox="1"/>
          <p:nvPr/>
        </p:nvSpPr>
        <p:spPr>
          <a:xfrm>
            <a:off x="10954512" y="6437376"/>
            <a:ext cx="1060704" cy="1216152"/>
          </a:xfrm>
          <a:prstGeom prst="rect">
            <a:avLst/>
          </a:prstGeom>
          <a:solidFill>
            <a:srgbClr val="FFFFFF">
              <a:alpha val="0"/>
            </a:srgbClr>
          </a:solidFill>
        </p:spPr>
        <p:txBody>
          <a:bodyPr wrap="square" lIns="0" tIns="0" rIns="0" bIns="0" rtlCol="0" anchor="ctr"/>
          <a:lstStyle/>
          <a:p>
            <a:pPr algn="ctr">
              <a:lnSpc>
                <a:spcPct val="100000"/>
              </a:lnSpc>
            </a:pPr>
            <a:r>
              <a:rPr lang="en-US" sz="6400" b="1" dirty="0">
                <a:solidFill>
                  <a:srgbClr val="376ADA"/>
                </a:solidFill>
                <a:latin typeface="Barlow" panose="00000500000000000000" pitchFamily="34" charset="0"/>
                <a:ea typeface="Barlow" panose="00000500000000000000" pitchFamily="34" charset="-122"/>
                <a:cs typeface="Barlow" panose="00000500000000000000" pitchFamily="34" charset="-120"/>
              </a:rPr>
              <a:t>3</a:t>
            </a:r>
            <a:endParaRPr lang="en-US" sz="6400" dirty="0"/>
          </a:p>
        </p:txBody>
      </p:sp>
      <p:sp>
        <p:nvSpPr>
          <p:cNvPr id="15" name="Text 8"/>
          <p:cNvSpPr txBox="1"/>
          <p:nvPr/>
        </p:nvSpPr>
        <p:spPr>
          <a:xfrm>
            <a:off x="8339328" y="2386584"/>
            <a:ext cx="2267712" cy="1042416"/>
          </a:xfrm>
          <a:prstGeom prst="rect">
            <a:avLst/>
          </a:prstGeom>
          <a:solidFill>
            <a:srgbClr val="FFFFFF">
              <a:alpha val="0"/>
            </a:srgbClr>
          </a:solidFill>
        </p:spPr>
        <p:txBody>
          <a:bodyPr wrap="square" lIns="0" tIns="0" rIns="0" bIns="0" rtlCol="0" anchor="t"/>
          <a:lstStyle/>
          <a:p>
            <a:pPr algn="r">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NVIDIA T1200 (4GB) - 足够当前规模</a:t>
            </a:r>
            <a:endParaRPr lang="en-US" sz="1400" dirty="0"/>
          </a:p>
        </p:txBody>
      </p:sp>
      <p:sp>
        <p:nvSpPr>
          <p:cNvPr id="16" name="Text 9"/>
          <p:cNvSpPr txBox="1"/>
          <p:nvPr/>
        </p:nvSpPr>
        <p:spPr>
          <a:xfrm>
            <a:off x="8321040" y="6830568"/>
            <a:ext cx="2267712" cy="1042416"/>
          </a:xfrm>
          <a:prstGeom prst="rect">
            <a:avLst/>
          </a:prstGeom>
          <a:solidFill>
            <a:srgbClr val="FFFFFF">
              <a:alpha val="0"/>
            </a:srgbClr>
          </a:solidFill>
        </p:spPr>
        <p:txBody>
          <a:bodyPr wrap="square" lIns="0" tIns="0" rIns="0" bIns="0" rtlCol="0" anchor="t"/>
          <a:lstStyle/>
          <a:p>
            <a:pPr algn="r">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GPU需求: RTX 4090 (24GB) 或 A100 (40GB)</a:t>
            </a:r>
            <a:endParaRPr lang="en-US" sz="1000" dirty="0"/>
          </a:p>
          <a:p>
            <a:pPr algn="r">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预估成本: $2,000-10,000</a:t>
            </a:r>
            <a:endParaRPr lang="en-US" sz="1000" dirty="0"/>
          </a:p>
          <a:p>
            <a:pPr algn="r">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云计算备选: AWS p3.2xlarge ($3/小时)</a:t>
            </a:r>
            <a:endParaRPr lang="en-US" sz="1000" dirty="0"/>
          </a:p>
        </p:txBody>
      </p:sp>
      <p:sp>
        <p:nvSpPr>
          <p:cNvPr id="17" name="Text 10"/>
          <p:cNvSpPr txBox="1"/>
          <p:nvPr/>
        </p:nvSpPr>
        <p:spPr>
          <a:xfrm>
            <a:off x="8339328" y="1728216"/>
            <a:ext cx="2267712" cy="603504"/>
          </a:xfrm>
          <a:prstGeom prst="rect">
            <a:avLst/>
          </a:prstGeom>
          <a:solidFill>
            <a:srgbClr val="FFFFFF">
              <a:alpha val="0"/>
            </a:srgbClr>
          </a:solidFill>
        </p:spPr>
        <p:txBody>
          <a:bodyPr wrap="square" lIns="0" tIns="0" rIns="0" bIns="0" rtlCol="0" anchor="b"/>
          <a:lstStyle/>
          <a:p>
            <a:pPr algn="r">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已有</a:t>
            </a:r>
            <a:endParaRPr lang="en-US" sz="1600" dirty="0"/>
          </a:p>
        </p:txBody>
      </p:sp>
      <p:sp>
        <p:nvSpPr>
          <p:cNvPr id="18" name="Text 11"/>
          <p:cNvSpPr txBox="1"/>
          <p:nvPr/>
        </p:nvSpPr>
        <p:spPr>
          <a:xfrm>
            <a:off x="8321040" y="6181344"/>
            <a:ext cx="2267712" cy="603504"/>
          </a:xfrm>
          <a:prstGeom prst="rect">
            <a:avLst/>
          </a:prstGeom>
          <a:solidFill>
            <a:srgbClr val="FFFFFF">
              <a:alpha val="0"/>
            </a:srgbClr>
          </a:solidFill>
        </p:spPr>
        <p:txBody>
          <a:bodyPr wrap="square" lIns="0" tIns="0" rIns="0" bIns="0" rtlCol="0" anchor="b"/>
          <a:lstStyle/>
          <a:p>
            <a:pPr algn="r">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需升级</a:t>
            </a:r>
            <a:endParaRPr lang="en-US" sz="1600" dirty="0"/>
          </a:p>
        </p:txBody>
      </p:sp>
      <p:sp>
        <p:nvSpPr>
          <p:cNvPr id="19" name="Text 12"/>
          <p:cNvSpPr/>
          <p:nvPr/>
        </p:nvSpPr>
        <p:spPr>
          <a:xfrm>
            <a:off x="8577072" y="3922776"/>
            <a:ext cx="5257800" cy="1828800"/>
          </a:xfrm>
          <a:prstGeom prst="roundRect">
            <a:avLst>
              <a:gd name="adj" fmla="val 50000"/>
            </a:avLst>
          </a:prstGeom>
          <a:noFill/>
          <a:ln w="28575">
            <a:solidFill>
              <a:srgbClr val="2FBEEB"/>
            </a:solidFill>
            <a:prstDash val="solid"/>
            <a:headEnd type="none"/>
            <a:tailEnd type="none"/>
          </a:ln>
          <a:effectLst>
            <a:outerShdw blurRad="101600" dist="50800" dir="16200000" algn="bl" rotWithShape="0">
              <a:srgbClr val="000000">
                <a:alpha val="0"/>
              </a:srgbClr>
            </a:outerShdw>
          </a:effectLst>
        </p:spPr>
        <p:txBody>
          <a:bodyPr wrap="square" lIns="3810" tIns="3810" rIns="3810" bIns="3810" rtlCol="0" anchor="ctr"/>
          <a:lstStyle/>
          <a:p>
            <a:pPr algn="ctr">
              <a:lnSpc>
                <a:spcPct val="125000"/>
              </a:lnSpc>
            </a:pPr>
            <a:r>
              <a:rPr lang="en-US" sz="1400"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a:t>
            </a:r>
            <a:endParaRPr lang="en-US" sz="1400" dirty="0"/>
          </a:p>
        </p:txBody>
      </p:sp>
      <p:sp>
        <p:nvSpPr>
          <p:cNvPr id="20" name="Shape 13"/>
          <p:cNvSpPr/>
          <p:nvPr/>
        </p:nvSpPr>
        <p:spPr>
          <a:xfrm>
            <a:off x="12143232" y="4059936"/>
            <a:ext cx="1554480" cy="1554480"/>
          </a:xfrm>
          <a:prstGeom prst="ellipse">
            <a:avLst/>
          </a:prstGeom>
          <a:gradFill flip="none" rotWithShape="1">
            <a:gsLst>
              <a:gs pos="0">
                <a:srgbClr val="2FBEEB">
                  <a:alpha val="17000"/>
                </a:srgbClr>
              </a:gs>
              <a:gs pos="100000">
                <a:srgbClr val="2FBEEB">
                  <a:alpha val="0"/>
                </a:srgbClr>
              </a:gs>
            </a:gsLst>
            <a:lin ang="5400000" scaled="0"/>
          </a:gradFill>
          <a:effectLst>
            <a:outerShdw blurRad="101600" dist="50800" dir="16200000" algn="bl" rotWithShape="0">
              <a:srgbClr val="000000">
                <a:alpha val="0"/>
              </a:srgbClr>
            </a:outerShdw>
          </a:effectLst>
        </p:spPr>
        <p:txBody>
          <a:bodyPr/>
          <a:lstStyle/>
          <a:p>
            <a:endParaRPr lang="en-GB"/>
          </a:p>
        </p:txBody>
      </p:sp>
      <p:sp>
        <p:nvSpPr>
          <p:cNvPr id="21" name="Text 14"/>
          <p:cNvSpPr txBox="1"/>
          <p:nvPr/>
        </p:nvSpPr>
        <p:spPr>
          <a:xfrm>
            <a:off x="12390120" y="4233672"/>
            <a:ext cx="1060704" cy="1216152"/>
          </a:xfrm>
          <a:prstGeom prst="rect">
            <a:avLst/>
          </a:prstGeom>
          <a:solidFill>
            <a:srgbClr val="FFFFFF">
              <a:alpha val="0"/>
            </a:srgbClr>
          </a:solidFill>
        </p:spPr>
        <p:txBody>
          <a:bodyPr wrap="square" lIns="0" tIns="0" rIns="0" bIns="0" rtlCol="0" anchor="ctr"/>
          <a:lstStyle/>
          <a:p>
            <a:pPr algn="ctr">
              <a:lnSpc>
                <a:spcPct val="100000"/>
              </a:lnSpc>
            </a:pPr>
            <a:r>
              <a:rPr lang="en-US" sz="6400" b="1" dirty="0">
                <a:solidFill>
                  <a:srgbClr val="2FBEEB"/>
                </a:solidFill>
                <a:latin typeface="Barlow" panose="00000500000000000000" pitchFamily="34" charset="0"/>
                <a:ea typeface="Barlow" panose="00000500000000000000" pitchFamily="34" charset="-122"/>
                <a:cs typeface="Barlow" panose="00000500000000000000" pitchFamily="34" charset="-120"/>
              </a:rPr>
              <a:t>2</a:t>
            </a:r>
            <a:endParaRPr lang="en-US" sz="6400" dirty="0"/>
          </a:p>
        </p:txBody>
      </p:sp>
      <p:sp>
        <p:nvSpPr>
          <p:cNvPr id="22" name="Text 15"/>
          <p:cNvSpPr txBox="1"/>
          <p:nvPr/>
        </p:nvSpPr>
        <p:spPr>
          <a:xfrm>
            <a:off x="9765792" y="4626864"/>
            <a:ext cx="2267712" cy="1042416"/>
          </a:xfrm>
          <a:prstGeom prst="rect">
            <a:avLst/>
          </a:prstGeom>
          <a:solidFill>
            <a:srgbClr val="FFFFFF">
              <a:alpha val="0"/>
            </a:srgbClr>
          </a:solidFill>
        </p:spPr>
        <p:txBody>
          <a:bodyPr wrap="square" lIns="0" tIns="0" rIns="0" bIns="0" rtlCol="0" anchor="t"/>
          <a:lstStyle/>
          <a:p>
            <a:pPr algn="r">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当前: ~10GB</a:t>
            </a:r>
            <a:endParaRPr lang="en-US" sz="1400" dirty="0"/>
          </a:p>
          <a:p>
            <a:pPr algn="r">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扩展后: ~200GB (分子库+模型+结果)</a:t>
            </a:r>
            <a:endParaRPr lang="en-US" sz="1400" dirty="0"/>
          </a:p>
        </p:txBody>
      </p:sp>
      <p:sp>
        <p:nvSpPr>
          <p:cNvPr id="23" name="Text 16"/>
          <p:cNvSpPr txBox="1"/>
          <p:nvPr/>
        </p:nvSpPr>
        <p:spPr>
          <a:xfrm>
            <a:off x="9765792" y="3968496"/>
            <a:ext cx="2267712" cy="603504"/>
          </a:xfrm>
          <a:prstGeom prst="rect">
            <a:avLst/>
          </a:prstGeom>
          <a:solidFill>
            <a:srgbClr val="FFFFFF">
              <a:alpha val="0"/>
            </a:srgbClr>
          </a:solidFill>
        </p:spPr>
        <p:txBody>
          <a:bodyPr wrap="square" lIns="0" tIns="0" rIns="0" bIns="0" rtlCol="0" anchor="b"/>
          <a:lstStyle/>
          <a:p>
            <a:pPr algn="r">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存储</a:t>
            </a:r>
            <a:endParaRPr lang="en-US" sz="1600" dirty="0"/>
          </a:p>
        </p:txBody>
      </p:sp>
      <p:pic>
        <p:nvPicPr>
          <p:cNvPr id="24"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294376" y="2487168"/>
            <a:ext cx="2322576" cy="420624"/>
          </a:xfrm>
          <a:prstGeom prst="rect">
            <a:avLst/>
          </a:prstGeom>
        </p:spPr>
      </p:pic>
      <p:pic>
        <p:nvPicPr>
          <p:cNvPr id="25" name="Image 6"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227064" y="4736592"/>
            <a:ext cx="2761488" cy="164592"/>
          </a:xfrm>
          <a:prstGeom prst="rect">
            <a:avLst/>
          </a:prstGeom>
        </p:spPr>
      </p:pic>
      <p:pic>
        <p:nvPicPr>
          <p:cNvPr id="26" name="Image 7" descr="preencoded.pn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266944" y="6702552"/>
            <a:ext cx="2322576" cy="420624"/>
          </a:xfrm>
          <a:prstGeom prst="rect">
            <a:avLst/>
          </a:prstGeom>
        </p:spPr>
      </p:pic>
      <p:pic>
        <p:nvPicPr>
          <p:cNvPr id="27" name="Image 8"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17536" y="2322576"/>
            <a:ext cx="548640" cy="548640"/>
          </a:xfrm>
          <a:prstGeom prst="rect">
            <a:avLst/>
          </a:prstGeom>
        </p:spPr>
      </p:pic>
      <p:pic>
        <p:nvPicPr>
          <p:cNvPr id="28" name="Image 9" descr="preencoded.png"/>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34856" y="4544568"/>
            <a:ext cx="548640" cy="548640"/>
          </a:xfrm>
          <a:prstGeom prst="rect">
            <a:avLst/>
          </a:prstGeom>
        </p:spPr>
      </p:pic>
      <p:pic>
        <p:nvPicPr>
          <p:cNvPr id="29" name="Image 10" descr="preencoded.png"/>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717536" y="6757416"/>
            <a:ext cx="548640" cy="548640"/>
          </a:xfrm>
          <a:prstGeom prst="rect">
            <a:avLst/>
          </a:prstGeom>
        </p:spPr>
      </p:pic>
      <p:pic>
        <p:nvPicPr>
          <p:cNvPr id="30" name="Image 11" descr="preencoded.png"/>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77240" y="466344"/>
            <a:ext cx="612648" cy="85953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5243048" cy="8577072"/>
          </a:xfrm>
          <a:prstGeom prst="rect">
            <a:avLst/>
          </a:prstGeom>
          <a:gradFill flip="none" rotWithShape="1">
            <a:gsLst>
              <a:gs pos="0">
                <a:srgbClr val="376ADA">
                  <a:alpha val="10000"/>
                </a:srgbClr>
              </a:gs>
              <a:gs pos="52991">
                <a:srgbClr val="376ADA">
                  <a:alpha val="0"/>
                </a:srgbClr>
              </a:gs>
            </a:gsLst>
            <a:lin ang="5400000" scaled="0"/>
          </a:gradFill>
          <a:effectLst>
            <a:outerShdw blurRad="101600" dist="50800" dir="16200000" algn="bl" rotWithShape="0">
              <a:srgbClr val="000000">
                <a:alpha val="0"/>
              </a:srgbClr>
            </a:outerShdw>
          </a:effectLst>
        </p:spPr>
        <p:txBody>
          <a:bodyPr/>
          <a:lstStyle/>
          <a:p>
            <a:endParaRPr lang="en-GB"/>
          </a:p>
        </p:txBody>
      </p:sp>
      <p:sp>
        <p:nvSpPr>
          <p:cNvPr id="3" name="Text 1"/>
          <p:cNvSpPr txBox="1"/>
          <p:nvPr/>
        </p:nvSpPr>
        <p:spPr>
          <a:xfrm>
            <a:off x="1389888" y="466344"/>
            <a:ext cx="13048488" cy="850392"/>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经费预算</a:t>
            </a:r>
            <a:endParaRPr lang="en-US" sz="3600" dirty="0"/>
          </a:p>
        </p:txBody>
      </p:sp>
      <p:graphicFrame>
        <p:nvGraphicFramePr>
          <p:cNvPr id="35" name="Table 0"/>
          <p:cNvGraphicFramePr>
            <a:graphicFrameLocks noGrp="1"/>
          </p:cNvGraphicFramePr>
          <p:nvPr/>
        </p:nvGraphicFramePr>
        <p:xfrm>
          <a:off x="932688" y="3273552"/>
          <a:ext cx="13313664" cy="4608576"/>
        </p:xfrm>
        <a:graphic>
          <a:graphicData uri="http://schemas.openxmlformats.org/drawingml/2006/table">
            <a:tbl>
              <a:tblPr/>
              <a:tblGrid>
                <a:gridCol w="1901952">
                  <a:extLst>
                    <a:ext uri="{9D8B030D-6E8A-4147-A177-3AD203B41FA5}">
                      <a16:colId xmlns:a16="http://schemas.microsoft.com/office/drawing/2014/main" val="20000"/>
                    </a:ext>
                  </a:extLst>
                </a:gridCol>
                <a:gridCol w="1901952">
                  <a:extLst>
                    <a:ext uri="{9D8B030D-6E8A-4147-A177-3AD203B41FA5}">
                      <a16:colId xmlns:a16="http://schemas.microsoft.com/office/drawing/2014/main" val="20001"/>
                    </a:ext>
                  </a:extLst>
                </a:gridCol>
                <a:gridCol w="1901952">
                  <a:extLst>
                    <a:ext uri="{9D8B030D-6E8A-4147-A177-3AD203B41FA5}">
                      <a16:colId xmlns:a16="http://schemas.microsoft.com/office/drawing/2014/main" val="20002"/>
                    </a:ext>
                  </a:extLst>
                </a:gridCol>
                <a:gridCol w="1901952">
                  <a:extLst>
                    <a:ext uri="{9D8B030D-6E8A-4147-A177-3AD203B41FA5}">
                      <a16:colId xmlns:a16="http://schemas.microsoft.com/office/drawing/2014/main" val="20003"/>
                    </a:ext>
                  </a:extLst>
                </a:gridCol>
                <a:gridCol w="1901952">
                  <a:extLst>
                    <a:ext uri="{9D8B030D-6E8A-4147-A177-3AD203B41FA5}">
                      <a16:colId xmlns:a16="http://schemas.microsoft.com/office/drawing/2014/main" val="20004"/>
                    </a:ext>
                  </a:extLst>
                </a:gridCol>
                <a:gridCol w="1901952">
                  <a:extLst>
                    <a:ext uri="{9D8B030D-6E8A-4147-A177-3AD203B41FA5}">
                      <a16:colId xmlns:a16="http://schemas.microsoft.com/office/drawing/2014/main" val="20005"/>
                    </a:ext>
                  </a:extLst>
                </a:gridCol>
                <a:gridCol w="1901952">
                  <a:extLst>
                    <a:ext uri="{9D8B030D-6E8A-4147-A177-3AD203B41FA5}">
                      <a16:colId xmlns:a16="http://schemas.microsoft.com/office/drawing/2014/main" val="20006"/>
                    </a:ext>
                  </a:extLst>
                </a:gridCol>
              </a:tblGrid>
              <a:tr h="512064">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姓名</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一季度</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二季度</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三季度</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四季度</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年度总计</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个人占比</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extLst>
                  <a:ext uri="{0D108BD9-81ED-4DB2-BD59-A6C34878D82A}">
                    <a16:rowId xmlns:a16="http://schemas.microsoft.com/office/drawing/2014/main" val="10000"/>
                  </a:ext>
                </a:extLst>
              </a:tr>
              <a:tr h="51206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人员1</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1206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人员2</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2"/>
                  </a:ext>
                </a:extLst>
              </a:tr>
              <a:tr h="51206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人员3</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1206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人员4</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4"/>
                  </a:ext>
                </a:extLst>
              </a:tr>
              <a:tr h="51206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人员5</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1206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人员6</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6"/>
                  </a:ext>
                </a:extLst>
              </a:tr>
              <a:tr h="51206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人员7</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51206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人员8</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8"/>
                  </a:ext>
                </a:extLst>
              </a:tr>
            </a:tbl>
          </a:graphicData>
        </a:graphic>
      </p:graphicFrame>
      <p:sp>
        <p:nvSpPr>
          <p:cNvPr id="5" name="Text 2"/>
          <p:cNvSpPr txBox="1"/>
          <p:nvPr/>
        </p:nvSpPr>
        <p:spPr>
          <a:xfrm>
            <a:off x="932688" y="2020824"/>
            <a:ext cx="6281928" cy="996696"/>
          </a:xfrm>
          <a:prstGeom prst="rect">
            <a:avLst/>
          </a:prstGeom>
          <a:solidFill>
            <a:srgbClr val="FFFFFF">
              <a:alpha val="0"/>
            </a:srgbClr>
          </a:solidFill>
        </p:spPr>
        <p:txBody>
          <a:bodyPr wrap="square" lIns="0" tIns="0" rIns="0" bIns="0" rtlCol="0" anchor="t"/>
          <a:lstStyle/>
          <a:p>
            <a:pPr algn="l">
              <a:lnSpc>
                <a:spcPct val="125000"/>
              </a:lnSpc>
            </a:pPr>
            <a:r>
              <a:rPr lang="en-US" sz="13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项目 | 成本 |</a:t>
            </a:r>
            <a:endParaRPr lang="en-US" sz="1300" dirty="0"/>
          </a:p>
          <a:p>
            <a:pPr algn="l">
              <a:lnSpc>
                <a:spcPct val="125000"/>
              </a:lnSpc>
            </a:pPr>
            <a:r>
              <a:rPr lang="en-US" sz="13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a:t>
            </a:r>
            <a:endParaRPr lang="en-US" sz="1300" dirty="0"/>
          </a:p>
          <a:p>
            <a:pPr algn="l">
              <a:lnSpc>
                <a:spcPct val="125000"/>
              </a:lnSpc>
            </a:pPr>
            <a:r>
              <a:rPr lang="en-US" sz="13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云计算(Chemprop训练) | 0-5,000 |</a:t>
            </a:r>
            <a:endParaRPr lang="en-US" sz="1300" dirty="0"/>
          </a:p>
          <a:p>
            <a:pPr algn="l">
              <a:lnSpc>
                <a:spcPct val="125000"/>
              </a:lnSpc>
            </a:pPr>
            <a:r>
              <a:rPr lang="en-US" sz="13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开放获取出版费 | 2,500-8,500** |</a:t>
            </a:r>
            <a:endParaRPr lang="en-US" sz="1300" dirty="0"/>
          </a:p>
        </p:txBody>
      </p:sp>
      <p:sp>
        <p:nvSpPr>
          <p:cNvPr id="6" name="Text 3"/>
          <p:cNvSpPr txBox="1"/>
          <p:nvPr/>
        </p:nvSpPr>
        <p:spPr>
          <a:xfrm>
            <a:off x="7982712" y="2020824"/>
            <a:ext cx="6281928" cy="996696"/>
          </a:xfrm>
          <a:prstGeom prst="rect">
            <a:avLst/>
          </a:prstGeom>
          <a:solidFill>
            <a:srgbClr val="FFFFFF">
              <a:alpha val="0"/>
            </a:srgbClr>
          </a:solidFill>
        </p:spPr>
        <p:txBody>
          <a:bodyPr wrap="square" lIns="0" tIns="0" rIns="0" bIns="0" rtlCol="0" anchor="t"/>
          <a:lstStyle/>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项目 | 成本 |</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Tier 1所有项 | 12,000 |</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生物学检测 | 3,000 |</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开放获取(Nature Comms) | 39,200** |</a:t>
            </a:r>
            <a:endParaRPr lang="en-US" sz="1000" dirty="0"/>
          </a:p>
        </p:txBody>
      </p:sp>
      <p:sp>
        <p:nvSpPr>
          <p:cNvPr id="7" name="Text 4"/>
          <p:cNvSpPr txBox="1"/>
          <p:nvPr/>
        </p:nvSpPr>
        <p:spPr>
          <a:xfrm>
            <a:off x="932688" y="1655064"/>
            <a:ext cx="6281928" cy="356616"/>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Tier 1发表</a:t>
            </a:r>
            <a:endParaRPr lang="en-US" sz="1600" dirty="0"/>
          </a:p>
        </p:txBody>
      </p:sp>
      <p:sp>
        <p:nvSpPr>
          <p:cNvPr id="8" name="Text 5"/>
          <p:cNvSpPr txBox="1"/>
          <p:nvPr/>
        </p:nvSpPr>
        <p:spPr>
          <a:xfrm>
            <a:off x="7982712" y="1655064"/>
            <a:ext cx="6281928" cy="356616"/>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Tier 2发表</a:t>
            </a:r>
            <a:endParaRPr lang="en-US" sz="1600" dirty="0"/>
          </a:p>
        </p:txBody>
      </p:sp>
      <p:pic>
        <p:nvPicPr>
          <p:cNvPr id="9"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240" y="466344"/>
            <a:ext cx="612648" cy="85953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736" b="703"/>
          <a:stretch>
            <a:fillRect/>
          </a:stretch>
        </p:blipFill>
        <p:spPr>
          <a:xfrm>
            <a:off x="0" y="0"/>
            <a:ext cx="3803904" cy="8577072"/>
          </a:xfrm>
          <a:prstGeom prst="rect">
            <a:avLst/>
          </a:prstGeom>
        </p:spPr>
      </p:pic>
      <p:sp>
        <p:nvSpPr>
          <p:cNvPr id="3" name="Text 0"/>
          <p:cNvSpPr txBox="1"/>
          <p:nvPr/>
        </p:nvSpPr>
        <p:spPr>
          <a:xfrm>
            <a:off x="5193792" y="190195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项目现状评估 - 客观分析</a:t>
            </a:r>
            <a:endParaRPr lang="en-US" sz="2000" dirty="0"/>
          </a:p>
        </p:txBody>
      </p:sp>
      <p:sp>
        <p:nvSpPr>
          <p:cNvPr id="4" name="Text 1"/>
          <p:cNvSpPr txBox="1"/>
          <p:nvPr/>
        </p:nvSpPr>
        <p:spPr>
          <a:xfrm>
            <a:off x="4773168" y="1901952"/>
            <a:ext cx="31089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01</a:t>
            </a:r>
            <a:endParaRPr lang="en-US" sz="2000" dirty="0"/>
          </a:p>
        </p:txBody>
      </p:sp>
      <p:sp>
        <p:nvSpPr>
          <p:cNvPr id="5" name="Text 2"/>
          <p:cNvSpPr txBox="1"/>
          <p:nvPr/>
        </p:nvSpPr>
        <p:spPr>
          <a:xfrm>
            <a:off x="5193792" y="255117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关键科学问题 - pIC50 vs IC50</a:t>
            </a:r>
            <a:endParaRPr lang="en-US" sz="2000" dirty="0"/>
          </a:p>
        </p:txBody>
      </p:sp>
      <p:sp>
        <p:nvSpPr>
          <p:cNvPr id="6" name="Text 3"/>
          <p:cNvSpPr txBox="1"/>
          <p:nvPr/>
        </p:nvSpPr>
        <p:spPr>
          <a:xfrm>
            <a:off x="4773168" y="255117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02</a:t>
            </a:r>
            <a:endParaRPr lang="en-US" sz="2000" dirty="0"/>
          </a:p>
        </p:txBody>
      </p:sp>
      <p:sp>
        <p:nvSpPr>
          <p:cNvPr id="7" name="Text 4"/>
          <p:cNvSpPr txBox="1"/>
          <p:nvPr/>
        </p:nvSpPr>
        <p:spPr>
          <a:xfrm>
            <a:off x="5193792" y="31912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数据扩展Protocol - 系统化方案</a:t>
            </a:r>
            <a:endParaRPr lang="en-US" sz="2000" dirty="0"/>
          </a:p>
        </p:txBody>
      </p:sp>
      <p:sp>
        <p:nvSpPr>
          <p:cNvPr id="8" name="Text 5"/>
          <p:cNvSpPr txBox="1"/>
          <p:nvPr/>
        </p:nvSpPr>
        <p:spPr>
          <a:xfrm>
            <a:off x="4773168" y="3191256"/>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03</a:t>
            </a:r>
            <a:endParaRPr lang="en-US" sz="2000" dirty="0"/>
          </a:p>
        </p:txBody>
      </p:sp>
      <p:sp>
        <p:nvSpPr>
          <p:cNvPr id="9" name="Text 6"/>
          <p:cNvSpPr txBox="1"/>
          <p:nvPr/>
        </p:nvSpPr>
        <p:spPr>
          <a:xfrm>
            <a:off x="5193792" y="3840480"/>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改进QSAR模型 - 算法升级路线</a:t>
            </a:r>
            <a:endParaRPr lang="en-US" sz="2000" dirty="0"/>
          </a:p>
        </p:txBody>
      </p:sp>
      <p:sp>
        <p:nvSpPr>
          <p:cNvPr id="10" name="Text 7"/>
          <p:cNvSpPr txBox="1"/>
          <p:nvPr/>
        </p:nvSpPr>
        <p:spPr>
          <a:xfrm>
            <a:off x="4773168" y="3840480"/>
            <a:ext cx="42062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04</a:t>
            </a:r>
            <a:endParaRPr lang="en-US" sz="2000" dirty="0"/>
          </a:p>
        </p:txBody>
      </p:sp>
      <p:sp>
        <p:nvSpPr>
          <p:cNvPr id="11" name="Text 8"/>
          <p:cNvSpPr txBox="1"/>
          <p:nvPr/>
        </p:nvSpPr>
        <p:spPr>
          <a:xfrm>
            <a:off x="5193792" y="448970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实验验证设计 - 关键突破点</a:t>
            </a:r>
            <a:endParaRPr lang="en-US" sz="2000" dirty="0"/>
          </a:p>
        </p:txBody>
      </p:sp>
      <p:sp>
        <p:nvSpPr>
          <p:cNvPr id="12" name="Text 9"/>
          <p:cNvSpPr txBox="1"/>
          <p:nvPr/>
        </p:nvSpPr>
        <p:spPr>
          <a:xfrm>
            <a:off x="4773168" y="448970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05</a:t>
            </a:r>
            <a:endParaRPr lang="en-US" sz="2000" dirty="0"/>
          </a:p>
        </p:txBody>
      </p:sp>
      <p:sp>
        <p:nvSpPr>
          <p:cNvPr id="13" name="Text 10"/>
          <p:cNvSpPr txBox="1"/>
          <p:nvPr/>
        </p:nvSpPr>
        <p:spPr>
          <a:xfrm>
            <a:off x="0" y="0"/>
            <a:ext cx="1289304" cy="265176"/>
          </a:xfrm>
          <a:prstGeom prst="rect">
            <a:avLst/>
          </a:prstGeom>
          <a:solidFill>
            <a:srgbClr val="FFFFFF">
              <a:alpha val="0"/>
            </a:srgbClr>
          </a:solidFill>
        </p:spPr>
        <p:txBody>
          <a:bodyPr wrap="square" lIns="0" tIns="0" rIns="0" bIns="0" rtlCol="0" anchor="ctr"/>
          <a:lstStyle/>
          <a:p>
            <a:pPr algn="l">
              <a:lnSpc>
                <a:spcPct val="125000"/>
              </a:lnSpc>
            </a:pPr>
            <a:r>
              <a:rPr lang="en-US" sz="1400"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成功指标 (KPIs)</a:t>
            </a:r>
            <a:endParaRPr lang="en-US" sz="1400" dirty="0"/>
          </a:p>
        </p:txBody>
      </p:sp>
      <p:sp>
        <p:nvSpPr>
          <p:cNvPr id="14" name="Text 11"/>
          <p:cNvSpPr txBox="1"/>
          <p:nvPr/>
        </p:nvSpPr>
        <p:spPr>
          <a:xfrm>
            <a:off x="5193792" y="512978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补充分析 - 论文必需内容</a:t>
            </a:r>
            <a:endParaRPr lang="en-US" sz="2000" dirty="0"/>
          </a:p>
        </p:txBody>
      </p:sp>
      <p:sp>
        <p:nvSpPr>
          <p:cNvPr id="15" name="Text 12"/>
          <p:cNvSpPr txBox="1"/>
          <p:nvPr/>
        </p:nvSpPr>
        <p:spPr>
          <a:xfrm>
            <a:off x="0" y="0"/>
            <a:ext cx="1069848" cy="265176"/>
          </a:xfrm>
          <a:prstGeom prst="rect">
            <a:avLst/>
          </a:prstGeom>
          <a:solidFill>
            <a:srgbClr val="FFFFFF">
              <a:alpha val="0"/>
            </a:srgbClr>
          </a:solidFill>
        </p:spPr>
        <p:txBody>
          <a:bodyPr wrap="square" lIns="0" tIns="0" rIns="0" bIns="0" rtlCol="0" anchor="ctr"/>
          <a:lstStyle/>
          <a:p>
            <a:pPr algn="l">
              <a:lnSpc>
                <a:spcPct val="125000"/>
              </a:lnSpc>
            </a:pPr>
            <a:r>
              <a:rPr lang="en-US" sz="1400"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结论与展望</a:t>
            </a:r>
            <a:endParaRPr lang="en-US" sz="1400" dirty="0"/>
          </a:p>
        </p:txBody>
      </p:sp>
      <p:sp>
        <p:nvSpPr>
          <p:cNvPr id="16" name="Text 13"/>
          <p:cNvSpPr txBox="1"/>
          <p:nvPr/>
        </p:nvSpPr>
        <p:spPr>
          <a:xfrm>
            <a:off x="4773168" y="512978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06</a:t>
            </a:r>
            <a:endParaRPr lang="en-US" sz="2000" dirty="0"/>
          </a:p>
        </p:txBody>
      </p:sp>
      <p:sp>
        <p:nvSpPr>
          <p:cNvPr id="17" name="Text 14"/>
          <p:cNvSpPr txBox="1"/>
          <p:nvPr/>
        </p:nvSpPr>
        <p:spPr>
          <a:xfrm>
            <a:off x="5193792" y="5779008"/>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顶刊投稿路线图</a:t>
            </a:r>
            <a:endParaRPr lang="en-US" sz="2000" dirty="0"/>
          </a:p>
        </p:txBody>
      </p:sp>
      <p:sp>
        <p:nvSpPr>
          <p:cNvPr id="18" name="Text 15"/>
          <p:cNvSpPr txBox="1"/>
          <p:nvPr/>
        </p:nvSpPr>
        <p:spPr>
          <a:xfrm>
            <a:off x="4773168" y="5779008"/>
            <a:ext cx="384048"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07</a:t>
            </a:r>
            <a:endParaRPr lang="en-US" sz="2000" dirty="0"/>
          </a:p>
        </p:txBody>
      </p:sp>
      <p:sp>
        <p:nvSpPr>
          <p:cNvPr id="19" name="Text 16"/>
          <p:cNvSpPr txBox="1"/>
          <p:nvPr/>
        </p:nvSpPr>
        <p:spPr>
          <a:xfrm>
            <a:off x="5193792" y="642823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即刻行动计划 (3个月速赢)</a:t>
            </a:r>
            <a:endParaRPr lang="en-US" sz="2000" dirty="0"/>
          </a:p>
        </p:txBody>
      </p:sp>
      <p:sp>
        <p:nvSpPr>
          <p:cNvPr id="20" name="Text 17"/>
          <p:cNvSpPr txBox="1"/>
          <p:nvPr/>
        </p:nvSpPr>
        <p:spPr>
          <a:xfrm>
            <a:off x="4773168" y="6428232"/>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08</a:t>
            </a:r>
            <a:endParaRPr lang="en-US" sz="2000" dirty="0"/>
          </a:p>
        </p:txBody>
      </p:sp>
      <p:sp>
        <p:nvSpPr>
          <p:cNvPr id="21" name="Text 18"/>
          <p:cNvSpPr txBox="1"/>
          <p:nvPr/>
        </p:nvSpPr>
        <p:spPr>
          <a:xfrm>
            <a:off x="5193792" y="70774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资源需求评估</a:t>
            </a:r>
            <a:endParaRPr lang="en-US" sz="2000" dirty="0"/>
          </a:p>
        </p:txBody>
      </p:sp>
      <p:sp>
        <p:nvSpPr>
          <p:cNvPr id="22" name="Text 19"/>
          <p:cNvSpPr txBox="1"/>
          <p:nvPr/>
        </p:nvSpPr>
        <p:spPr>
          <a:xfrm>
            <a:off x="4773168" y="707745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09</a:t>
            </a:r>
            <a:endParaRPr lang="en-US" sz="2000" dirty="0"/>
          </a:p>
        </p:txBody>
      </p:sp>
      <p:sp>
        <p:nvSpPr>
          <p:cNvPr id="23" name="Text 20"/>
          <p:cNvSpPr txBox="1"/>
          <p:nvPr/>
        </p:nvSpPr>
        <p:spPr>
          <a:xfrm>
            <a:off x="5193792" y="771753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风险评估与缓解</a:t>
            </a:r>
            <a:endParaRPr lang="en-US" sz="2000" dirty="0"/>
          </a:p>
        </p:txBody>
      </p:sp>
      <p:sp>
        <p:nvSpPr>
          <p:cNvPr id="24" name="Text 21"/>
          <p:cNvSpPr txBox="1"/>
          <p:nvPr/>
        </p:nvSpPr>
        <p:spPr>
          <a:xfrm>
            <a:off x="4773168" y="7717536"/>
            <a:ext cx="37490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376ADA"/>
                </a:solidFill>
                <a:latin typeface="Barlow" panose="00000500000000000000" pitchFamily="34" charset="0"/>
                <a:ea typeface="Barlow" panose="00000500000000000000" pitchFamily="34" charset="-122"/>
                <a:cs typeface="Barlow" panose="00000500000000000000" pitchFamily="34" charset="-120"/>
              </a:rPr>
              <a:t>10</a:t>
            </a:r>
            <a:endParaRPr lang="en-US" sz="2000" dirty="0"/>
          </a:p>
        </p:txBody>
      </p:sp>
      <p:sp>
        <p:nvSpPr>
          <p:cNvPr id="25" name="Text 22"/>
          <p:cNvSpPr txBox="1"/>
          <p:nvPr/>
        </p:nvSpPr>
        <p:spPr>
          <a:xfrm>
            <a:off x="4773168" y="356616"/>
            <a:ext cx="1371600" cy="685800"/>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目录</a:t>
            </a:r>
            <a:endParaRPr lang="en-US" sz="3600" dirty="0"/>
          </a:p>
        </p:txBody>
      </p:sp>
      <p:sp>
        <p:nvSpPr>
          <p:cNvPr id="26" name="Text 23"/>
          <p:cNvSpPr txBox="1"/>
          <p:nvPr/>
        </p:nvSpPr>
        <p:spPr>
          <a:xfrm>
            <a:off x="4773168" y="914400"/>
            <a:ext cx="1234440" cy="347472"/>
          </a:xfrm>
          <a:prstGeom prst="rect">
            <a:avLst/>
          </a:prstGeom>
          <a:solidFill>
            <a:srgbClr val="FFFFFF">
              <a:alpha val="0"/>
            </a:srgbClr>
          </a:solidFill>
        </p:spPr>
        <p:txBody>
          <a:bodyPr wrap="square" lIns="0" tIns="0" rIns="0" bIns="0" rtlCol="0" anchor="ctr"/>
          <a:lstStyle/>
          <a:p>
            <a:pPr algn="l">
              <a:lnSpc>
                <a:spcPct val="125000"/>
              </a:lnSpc>
            </a:pPr>
            <a:r>
              <a:rPr lang="en-US" sz="1400" b="1" dirty="0">
                <a:solidFill>
                  <a:srgbClr val="80808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CONTENTS</a:t>
            </a:r>
            <a:endParaRPr lang="en-US" sz="1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txBox="1"/>
          <p:nvPr/>
        </p:nvSpPr>
        <p:spPr>
          <a:xfrm>
            <a:off x="1389888" y="475488"/>
            <a:ext cx="13039344" cy="841248"/>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技术风险</a:t>
            </a:r>
            <a:endParaRPr lang="en-US" sz="3600" dirty="0"/>
          </a:p>
        </p:txBody>
      </p:sp>
      <p:sp>
        <p:nvSpPr>
          <p:cNvPr id="3" name="Text 1"/>
          <p:cNvSpPr txBox="1"/>
          <p:nvPr/>
        </p:nvSpPr>
        <p:spPr>
          <a:xfrm>
            <a:off x="914400" y="1719072"/>
            <a:ext cx="7050024" cy="347472"/>
          </a:xfrm>
          <a:prstGeom prst="rect">
            <a:avLst/>
          </a:prstGeom>
          <a:solidFill>
            <a:srgbClr val="FFFFFF">
              <a:alpha val="0"/>
            </a:srgbClr>
          </a:solidFill>
        </p:spPr>
        <p:txBody>
          <a:bodyPr wrap="square" lIns="0" tIns="0" rIns="0" bIns="0" rtlCol="0" anchor="ctr"/>
          <a:lstStyle/>
          <a:p>
            <a:pPr algn="l">
              <a:lnSpc>
                <a:spcPct val="125000"/>
              </a:lnSpc>
            </a:pPr>
            <a:r>
              <a:rPr lang="en-US" sz="18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扩展数据质量参差不齐</a:t>
            </a:r>
            <a:endParaRPr lang="en-US" sz="1800" dirty="0"/>
          </a:p>
        </p:txBody>
      </p:sp>
      <p:sp>
        <p:nvSpPr>
          <p:cNvPr id="4" name="Text 2"/>
          <p:cNvSpPr txBox="1"/>
          <p:nvPr/>
        </p:nvSpPr>
        <p:spPr>
          <a:xfrm>
            <a:off x="923544" y="2112264"/>
            <a:ext cx="7050024" cy="1371600"/>
          </a:xfrm>
          <a:prstGeom prst="rect">
            <a:avLst/>
          </a:prstGeom>
          <a:solidFill>
            <a:srgbClr val="FFFFFF">
              <a:alpha val="0"/>
            </a:srgbClr>
          </a:solidFill>
        </p:spPr>
        <p:txBody>
          <a:bodyPr wrap="square" lIns="0" tIns="0" rIns="0" bIns="0" rtlCol="0" anchor="t"/>
          <a:lstStyle/>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概率: 高</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影响: 模型性能提升不如预期</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缓解: 严格质量控制、分层验证、元数据记录</a:t>
            </a:r>
            <a:endParaRPr lang="en-US" sz="1500" dirty="0"/>
          </a:p>
        </p:txBody>
      </p:sp>
      <p:pic>
        <p:nvPicPr>
          <p:cNvPr id="5" name="Image 0" descr="preencoded.png"/>
          <p:cNvPicPr>
            <a:picLocks noChangeAspect="1"/>
          </p:cNvPicPr>
          <p:nvPr/>
        </p:nvPicPr>
        <p:blipFill>
          <a:blip r:embed="rId3"/>
          <a:stretch>
            <a:fillRect/>
          </a:stretch>
        </p:blipFill>
        <p:spPr>
          <a:xfrm>
            <a:off x="9134856" y="1975104"/>
            <a:ext cx="5221224" cy="5230368"/>
          </a:xfrm>
          <a:prstGeom prst="rect">
            <a:avLst/>
          </a:prstGeom>
        </p:spPr>
      </p:pic>
      <p:sp>
        <p:nvSpPr>
          <p:cNvPr id="6" name="Text 3"/>
          <p:cNvSpPr txBox="1"/>
          <p:nvPr/>
        </p:nvSpPr>
        <p:spPr>
          <a:xfrm>
            <a:off x="914400" y="3977640"/>
            <a:ext cx="7050024" cy="347472"/>
          </a:xfrm>
          <a:prstGeom prst="rect">
            <a:avLst/>
          </a:prstGeom>
          <a:solidFill>
            <a:srgbClr val="FFFFFF">
              <a:alpha val="0"/>
            </a:srgbClr>
          </a:solidFill>
        </p:spPr>
        <p:txBody>
          <a:bodyPr wrap="square" lIns="0" tIns="0" rIns="0" bIns="0" rtlCol="0" anchor="ctr"/>
          <a:lstStyle/>
          <a:p>
            <a:pPr algn="l">
              <a:lnSpc>
                <a:spcPct val="125000"/>
              </a:lnSpc>
            </a:pPr>
            <a:r>
              <a:rPr lang="en-US" sz="18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实验验证失败率高</a:t>
            </a:r>
            <a:endParaRPr lang="en-US" sz="1800" dirty="0"/>
          </a:p>
        </p:txBody>
      </p:sp>
      <p:sp>
        <p:nvSpPr>
          <p:cNvPr id="7" name="Text 4"/>
          <p:cNvSpPr txBox="1"/>
          <p:nvPr/>
        </p:nvSpPr>
        <p:spPr>
          <a:xfrm>
            <a:off x="923544" y="4370832"/>
            <a:ext cx="7050024" cy="1371600"/>
          </a:xfrm>
          <a:prstGeom prst="rect">
            <a:avLst/>
          </a:prstGeom>
          <a:solidFill>
            <a:srgbClr val="FFFFFF">
              <a:alpha val="0"/>
            </a:srgbClr>
          </a:solidFill>
        </p:spPr>
        <p:txBody>
          <a:bodyPr wrap="square" lIns="0" tIns="0" rIns="0" bIns="0" rtlCol="0" anchor="t"/>
          <a:lstStyle/>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概率: 中-高</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影响: 无高活性分子，影响发表</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缓解: 增加候选数量(20个)、多轮筛选、保守设计</a:t>
            </a:r>
            <a:endParaRPr lang="en-US" sz="1500" dirty="0"/>
          </a:p>
        </p:txBody>
      </p:sp>
      <p:sp>
        <p:nvSpPr>
          <p:cNvPr id="8" name="Text 5"/>
          <p:cNvSpPr txBox="1"/>
          <p:nvPr/>
        </p:nvSpPr>
        <p:spPr>
          <a:xfrm>
            <a:off x="914400" y="6227064"/>
            <a:ext cx="7050024" cy="347472"/>
          </a:xfrm>
          <a:prstGeom prst="rect">
            <a:avLst/>
          </a:prstGeom>
          <a:solidFill>
            <a:srgbClr val="FFFFFF">
              <a:alpha val="0"/>
            </a:srgbClr>
          </a:solidFill>
        </p:spPr>
        <p:txBody>
          <a:bodyPr wrap="square" lIns="0" tIns="0" rIns="0" bIns="0" rtlCol="0" anchor="ctr"/>
          <a:lstStyle/>
          <a:p>
            <a:pPr algn="l">
              <a:lnSpc>
                <a:spcPct val="125000"/>
              </a:lnSpc>
            </a:pPr>
            <a:r>
              <a:rPr lang="en-US" sz="18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新模型过拟合</a:t>
            </a:r>
            <a:endParaRPr lang="en-US" sz="1800" dirty="0"/>
          </a:p>
        </p:txBody>
      </p:sp>
      <p:sp>
        <p:nvSpPr>
          <p:cNvPr id="9" name="Text 6"/>
          <p:cNvSpPr txBox="1"/>
          <p:nvPr/>
        </p:nvSpPr>
        <p:spPr>
          <a:xfrm>
            <a:off x="923544" y="6620256"/>
            <a:ext cx="7050024" cy="1371600"/>
          </a:xfrm>
          <a:prstGeom prst="rect">
            <a:avLst/>
          </a:prstGeom>
          <a:solidFill>
            <a:srgbClr val="FFFFFF">
              <a:alpha val="0"/>
            </a:srgbClr>
          </a:solidFill>
        </p:spPr>
        <p:txBody>
          <a:bodyPr wrap="square" lIns="0" tIns="0" rIns="0" bIns="0" rtlCol="0" anchor="t"/>
          <a:lstStyle/>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概率: 中</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影响: 外部验证集性能差</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缓解: 严格交叉验证、独立测试集、正则化</a:t>
            </a:r>
            <a:endParaRPr lang="en-US" sz="1500" dirty="0"/>
          </a:p>
        </p:txBody>
      </p:sp>
      <p:pic>
        <p:nvPicPr>
          <p:cNvPr id="10"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240" y="466344"/>
            <a:ext cx="612648" cy="85953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758952" y="3621024"/>
            <a:ext cx="6702552" cy="3328416"/>
          </a:xfrm>
          <a:prstGeom prst="roundRect">
            <a:avLst>
              <a:gd name="adj" fmla="val 6868"/>
            </a:avLst>
          </a:prstGeom>
          <a:solidFill>
            <a:srgbClr val="376ADA">
              <a:alpha val="14902"/>
            </a:srgbClr>
          </a:solidFill>
          <a:effectLst>
            <a:outerShdw blurRad="101600" dist="50800" dir="16200000" algn="bl" rotWithShape="0">
              <a:srgbClr val="000000">
                <a:alpha val="0"/>
              </a:srgbClr>
            </a:outerShdw>
          </a:effectLst>
        </p:spPr>
        <p:txBody>
          <a:bodyPr/>
          <a:lstStyle/>
          <a:p>
            <a:endParaRPr lang="en-GB"/>
          </a:p>
        </p:txBody>
      </p:sp>
      <p:sp>
        <p:nvSpPr>
          <p:cNvPr id="3" name="Text 1"/>
          <p:cNvSpPr txBox="1"/>
          <p:nvPr/>
        </p:nvSpPr>
        <p:spPr>
          <a:xfrm>
            <a:off x="1389888" y="475488"/>
            <a:ext cx="13048488" cy="841248"/>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时间风险</a:t>
            </a:r>
            <a:endParaRPr lang="en-US" sz="3600" dirty="0"/>
          </a:p>
        </p:txBody>
      </p:sp>
      <p:sp>
        <p:nvSpPr>
          <p:cNvPr id="4" name="Text 2"/>
          <p:cNvSpPr txBox="1"/>
          <p:nvPr/>
        </p:nvSpPr>
        <p:spPr>
          <a:xfrm>
            <a:off x="1225296" y="4206240"/>
            <a:ext cx="5769864" cy="2331720"/>
          </a:xfrm>
          <a:prstGeom prst="rect">
            <a:avLst/>
          </a:prstGeom>
          <a:solidFill>
            <a:srgbClr val="FFFFFF">
              <a:alpha val="0"/>
            </a:srgbClr>
          </a:solidFill>
        </p:spPr>
        <p:txBody>
          <a:bodyPr wrap="square" lIns="0" tIns="0" rIns="0" bIns="0" rtlCol="0" anchor="t"/>
          <a:lstStyle/>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概率: 高(CRO常见)</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影响: 错过投稿时间窗</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缓解: 提前3个月启动、多家CRO备选、里程碑监控</a:t>
            </a:r>
            <a:endParaRPr lang="en-US" sz="1500" dirty="0"/>
          </a:p>
        </p:txBody>
      </p:sp>
      <p:sp>
        <p:nvSpPr>
          <p:cNvPr id="5" name="Shape 3"/>
          <p:cNvSpPr/>
          <p:nvPr/>
        </p:nvSpPr>
        <p:spPr>
          <a:xfrm>
            <a:off x="1563624" y="3364992"/>
            <a:ext cx="5138928" cy="594360"/>
          </a:xfrm>
          <a:prstGeom prst="roundRect">
            <a:avLst>
              <a:gd name="adj" fmla="val 20000"/>
            </a:avLst>
          </a:prstGeom>
          <a:solidFill>
            <a:srgbClr val="376ADA"/>
          </a:solidFill>
          <a:ln w="19050">
            <a:solidFill>
              <a:srgbClr val="376ADA"/>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6" name="Shape 4"/>
          <p:cNvSpPr/>
          <p:nvPr/>
        </p:nvSpPr>
        <p:spPr>
          <a:xfrm>
            <a:off x="4114800" y="2999232"/>
            <a:ext cx="7013448" cy="0"/>
          </a:xfrm>
          <a:prstGeom prst="lineInv">
            <a:avLst/>
          </a:prstGeom>
          <a:solidFill>
            <a:srgbClr val="FFFFFF"/>
          </a:solidFill>
          <a:ln w="19050">
            <a:solidFill>
              <a:srgbClr val="808080">
                <a:alpha val="40000"/>
              </a:srgbClr>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7" name="Shape 5"/>
          <p:cNvSpPr/>
          <p:nvPr/>
        </p:nvSpPr>
        <p:spPr>
          <a:xfrm>
            <a:off x="3986784" y="2889504"/>
            <a:ext cx="246888" cy="246888"/>
          </a:xfrm>
          <a:prstGeom prst="ellipse">
            <a:avLst/>
          </a:prstGeom>
          <a:solidFill>
            <a:srgbClr val="376ADA"/>
          </a:solidFill>
          <a:effectLst>
            <a:outerShdw blurRad="101600" dist="50800" dir="16200000" algn="bl" rotWithShape="0">
              <a:srgbClr val="000000">
                <a:alpha val="0"/>
              </a:srgbClr>
            </a:outerShdw>
          </a:effectLst>
        </p:spPr>
        <p:txBody>
          <a:bodyPr/>
          <a:lstStyle/>
          <a:p>
            <a:endParaRPr lang="en-GB"/>
          </a:p>
        </p:txBody>
      </p:sp>
      <p:sp>
        <p:nvSpPr>
          <p:cNvPr id="8" name="Shape 6"/>
          <p:cNvSpPr/>
          <p:nvPr/>
        </p:nvSpPr>
        <p:spPr>
          <a:xfrm>
            <a:off x="11000232" y="2880360"/>
            <a:ext cx="246888" cy="246888"/>
          </a:xfrm>
          <a:prstGeom prst="ellipse">
            <a:avLst/>
          </a:prstGeom>
          <a:solidFill>
            <a:srgbClr val="2FBEEB"/>
          </a:solidFill>
          <a:effectLst>
            <a:outerShdw blurRad="101600" dist="50800" dir="16200000" algn="bl" rotWithShape="0">
              <a:srgbClr val="000000">
                <a:alpha val="0"/>
              </a:srgbClr>
            </a:outerShdw>
          </a:effectLst>
        </p:spPr>
        <p:txBody>
          <a:bodyPr/>
          <a:lstStyle/>
          <a:p>
            <a:endParaRPr lang="en-GB"/>
          </a:p>
        </p:txBody>
      </p:sp>
      <p:sp>
        <p:nvSpPr>
          <p:cNvPr id="9" name="Text 7"/>
          <p:cNvSpPr txBox="1"/>
          <p:nvPr/>
        </p:nvSpPr>
        <p:spPr>
          <a:xfrm>
            <a:off x="1728216" y="3465576"/>
            <a:ext cx="4764024" cy="402336"/>
          </a:xfrm>
          <a:prstGeom prst="rect">
            <a:avLst/>
          </a:prstGeom>
          <a:solidFill>
            <a:srgbClr val="FFFFFF">
              <a:alpha val="0"/>
            </a:srgbClr>
          </a:solidFill>
        </p:spPr>
        <p:txBody>
          <a:bodyPr wrap="square" lIns="0" tIns="0" rIns="0" bIns="0" rtlCol="0" anchor="ctr"/>
          <a:lstStyle/>
          <a:p>
            <a:pPr algn="ctr">
              <a:lnSpc>
                <a:spcPct val="125000"/>
              </a:lnSpc>
            </a:pPr>
            <a:r>
              <a:rPr lang="en-US" sz="18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实验周期延误</a:t>
            </a:r>
            <a:endParaRPr lang="en-US" sz="1800" dirty="0"/>
          </a:p>
        </p:txBody>
      </p:sp>
      <p:sp>
        <p:nvSpPr>
          <p:cNvPr id="10" name="Shape 8"/>
          <p:cNvSpPr/>
          <p:nvPr/>
        </p:nvSpPr>
        <p:spPr>
          <a:xfrm>
            <a:off x="7772400" y="3621024"/>
            <a:ext cx="6702552" cy="3328416"/>
          </a:xfrm>
          <a:prstGeom prst="roundRect">
            <a:avLst>
              <a:gd name="adj" fmla="val 6868"/>
            </a:avLst>
          </a:prstGeom>
          <a:solidFill>
            <a:srgbClr val="2FBEEB">
              <a:alpha val="14902"/>
            </a:srgbClr>
          </a:solidFill>
          <a:effectLst>
            <a:outerShdw blurRad="101600" dist="50800" dir="16200000" algn="bl" rotWithShape="0">
              <a:srgbClr val="000000">
                <a:alpha val="0"/>
              </a:srgbClr>
            </a:outerShdw>
          </a:effectLst>
        </p:spPr>
        <p:txBody>
          <a:bodyPr/>
          <a:lstStyle/>
          <a:p>
            <a:endParaRPr lang="en-GB"/>
          </a:p>
        </p:txBody>
      </p:sp>
      <p:sp>
        <p:nvSpPr>
          <p:cNvPr id="11" name="Text 9"/>
          <p:cNvSpPr txBox="1"/>
          <p:nvPr/>
        </p:nvSpPr>
        <p:spPr>
          <a:xfrm>
            <a:off x="8238744" y="4206240"/>
            <a:ext cx="5769864" cy="2331720"/>
          </a:xfrm>
          <a:prstGeom prst="rect">
            <a:avLst/>
          </a:prstGeom>
          <a:solidFill>
            <a:srgbClr val="FFFFFF">
              <a:alpha val="0"/>
            </a:srgbClr>
          </a:solidFill>
        </p:spPr>
        <p:txBody>
          <a:bodyPr wrap="square" lIns="0" tIns="0" rIns="0" bIns="0" rtlCol="0" anchor="t"/>
          <a:lstStyle/>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概率: 中(Tier 2期刊)</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影响: 发表延迟6-12个月</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缓解: 预留预算、预实验数据准备、选择合适期刊</a:t>
            </a:r>
            <a:endParaRPr lang="en-US" sz="1500" dirty="0"/>
          </a:p>
        </p:txBody>
      </p:sp>
      <p:sp>
        <p:nvSpPr>
          <p:cNvPr id="12" name="Shape 10"/>
          <p:cNvSpPr/>
          <p:nvPr/>
        </p:nvSpPr>
        <p:spPr>
          <a:xfrm>
            <a:off x="8577072" y="3364992"/>
            <a:ext cx="5138928" cy="594360"/>
          </a:xfrm>
          <a:prstGeom prst="roundRect">
            <a:avLst>
              <a:gd name="adj" fmla="val 20000"/>
            </a:avLst>
          </a:prstGeom>
          <a:solidFill>
            <a:srgbClr val="2FBEEB"/>
          </a:solidFill>
          <a:ln w="19050">
            <a:solidFill>
              <a:srgbClr val="2FBEEB"/>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13" name="Text 11"/>
          <p:cNvSpPr txBox="1"/>
          <p:nvPr/>
        </p:nvSpPr>
        <p:spPr>
          <a:xfrm>
            <a:off x="8741664" y="3447288"/>
            <a:ext cx="4764024" cy="429768"/>
          </a:xfrm>
          <a:prstGeom prst="rect">
            <a:avLst/>
          </a:prstGeom>
          <a:solidFill>
            <a:srgbClr val="FFFFFF">
              <a:alpha val="0"/>
            </a:srgbClr>
          </a:solidFill>
        </p:spPr>
        <p:txBody>
          <a:bodyPr wrap="square" lIns="0" tIns="0" rIns="0" bIns="0" rtlCol="0" anchor="ctr"/>
          <a:lstStyle/>
          <a:p>
            <a:pPr algn="ctr">
              <a:lnSpc>
                <a:spcPct val="125000"/>
              </a:lnSpc>
            </a:pPr>
            <a:r>
              <a:rPr lang="en-US" sz="18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审稿人要求补充实验</a:t>
            </a:r>
            <a:endParaRPr lang="en-US" sz="1800" dirty="0"/>
          </a:p>
        </p:txBody>
      </p:sp>
      <p:pic>
        <p:nvPicPr>
          <p:cNvPr id="1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240" y="466344"/>
            <a:ext cx="612648" cy="85953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txBox="1"/>
          <p:nvPr/>
        </p:nvSpPr>
        <p:spPr>
          <a:xfrm>
            <a:off x="1389888" y="466344"/>
            <a:ext cx="13048488" cy="841248"/>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竞争风险</a:t>
            </a:r>
            <a:endParaRPr lang="en-US" sz="3600" dirty="0"/>
          </a:p>
        </p:txBody>
      </p:sp>
      <p:pic>
        <p:nvPicPr>
          <p:cNvPr id="3" name="Image 0" descr="preencoded.png"/>
          <p:cNvPicPr>
            <a:picLocks noChangeAspect="1"/>
          </p:cNvPicPr>
          <p:nvPr/>
        </p:nvPicPr>
        <p:blipFill>
          <a:blip r:embed="rId3"/>
          <a:srcRect t="6008" b="5936"/>
          <a:stretch>
            <a:fillRect/>
          </a:stretch>
        </p:blipFill>
        <p:spPr>
          <a:xfrm>
            <a:off x="8778240" y="0"/>
            <a:ext cx="6473952" cy="8577072"/>
          </a:xfrm>
          <a:prstGeom prst="rect">
            <a:avLst/>
          </a:prstGeom>
        </p:spPr>
      </p:pic>
      <p:graphicFrame>
        <p:nvGraphicFramePr>
          <p:cNvPr id="39" name="Table 0"/>
          <p:cNvGraphicFramePr>
            <a:graphicFrameLocks noGrp="1"/>
          </p:cNvGraphicFramePr>
          <p:nvPr/>
        </p:nvGraphicFramePr>
        <p:xfrm>
          <a:off x="960120" y="4828032"/>
          <a:ext cx="6729984" cy="3090672"/>
        </p:xfrm>
        <a:graphic>
          <a:graphicData uri="http://schemas.openxmlformats.org/drawingml/2006/table">
            <a:tbl>
              <a:tblPr/>
              <a:tblGrid>
                <a:gridCol w="3364992">
                  <a:extLst>
                    <a:ext uri="{9D8B030D-6E8A-4147-A177-3AD203B41FA5}">
                      <a16:colId xmlns:a16="http://schemas.microsoft.com/office/drawing/2014/main" val="20000"/>
                    </a:ext>
                  </a:extLst>
                </a:gridCol>
                <a:gridCol w="3364992">
                  <a:extLst>
                    <a:ext uri="{9D8B030D-6E8A-4147-A177-3AD203B41FA5}">
                      <a16:colId xmlns:a16="http://schemas.microsoft.com/office/drawing/2014/main" val="20001"/>
                    </a:ext>
                  </a:extLst>
                </a:gridCol>
              </a:tblGrid>
              <a:tr h="512064">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客户满意度</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推荐率</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extLst>
                  <a:ext uri="{0D108BD9-81ED-4DB2-BD59-A6C34878D82A}">
                    <a16:rowId xmlns:a16="http://schemas.microsoft.com/office/drawing/2014/main" val="10000"/>
                  </a:ext>
                </a:extLst>
              </a:tr>
              <a:tr h="51206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8.1</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70%</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1206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8.2</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71%</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2"/>
                  </a:ext>
                </a:extLst>
              </a:tr>
              <a:tr h="51206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8.6</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76%</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1206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7.9</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69%</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4"/>
                  </a:ext>
                </a:extLst>
              </a:tr>
              <a:tr h="51206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8.0</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70%</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5" name="Text 1"/>
          <p:cNvSpPr txBox="1"/>
          <p:nvPr/>
        </p:nvSpPr>
        <p:spPr>
          <a:xfrm>
            <a:off x="960120" y="1929384"/>
            <a:ext cx="6711696" cy="347472"/>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竞争团队抢先发表类似工作</a:t>
            </a:r>
            <a:endParaRPr lang="en-US" sz="1600" dirty="0"/>
          </a:p>
        </p:txBody>
      </p:sp>
      <p:sp>
        <p:nvSpPr>
          <p:cNvPr id="6" name="Text 2"/>
          <p:cNvSpPr txBox="1"/>
          <p:nvPr/>
        </p:nvSpPr>
        <p:spPr>
          <a:xfrm>
            <a:off x="960120" y="2267712"/>
            <a:ext cx="6729984" cy="1600200"/>
          </a:xfrm>
          <a:prstGeom prst="rect">
            <a:avLst/>
          </a:prstGeom>
          <a:solidFill>
            <a:srgbClr val="FFFFFF">
              <a:alpha val="0"/>
            </a:srgbClr>
          </a:solidFill>
        </p:spPr>
        <p:txBody>
          <a:bodyPr wrap="square" lIns="0" tIns="0" rIns="0" bIns="0" rtlCol="0" anchor="t"/>
          <a:lstStyle/>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概率: 低-中</a:t>
            </a:r>
            <a:endParaRPr lang="en-US" sz="1400" dirty="0"/>
          </a:p>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影响: 创新性降低</a:t>
            </a:r>
            <a:endParaRPr lang="en-US" sz="1400" dirty="0"/>
          </a:p>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缓解: 快速推进、专注独特角度、预印本占位</a:t>
            </a:r>
            <a:endParaRPr lang="en-US" sz="1400" dirty="0"/>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240" y="457200"/>
            <a:ext cx="612648" cy="85953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736" b="703"/>
          <a:stretch>
            <a:fillRect/>
          </a:stretch>
        </p:blipFill>
        <p:spPr>
          <a:xfrm>
            <a:off x="0" y="0"/>
            <a:ext cx="3803904" cy="8577072"/>
          </a:xfrm>
          <a:prstGeom prst="rect">
            <a:avLst/>
          </a:prstGeom>
        </p:spPr>
      </p:pic>
      <p:sp>
        <p:nvSpPr>
          <p:cNvPr id="3" name="Text 0"/>
          <p:cNvSpPr txBox="1"/>
          <p:nvPr/>
        </p:nvSpPr>
        <p:spPr>
          <a:xfrm>
            <a:off x="5193792" y="190195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项目现状评估 - 客观分析</a:t>
            </a:r>
            <a:endParaRPr lang="en-US" sz="2000" dirty="0"/>
          </a:p>
        </p:txBody>
      </p:sp>
      <p:sp>
        <p:nvSpPr>
          <p:cNvPr id="4" name="Text 1"/>
          <p:cNvSpPr txBox="1"/>
          <p:nvPr/>
        </p:nvSpPr>
        <p:spPr>
          <a:xfrm>
            <a:off x="4773168" y="1901952"/>
            <a:ext cx="31089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01</a:t>
            </a:r>
            <a:endParaRPr lang="en-US" sz="2000" dirty="0"/>
          </a:p>
        </p:txBody>
      </p:sp>
      <p:sp>
        <p:nvSpPr>
          <p:cNvPr id="5" name="Text 2"/>
          <p:cNvSpPr txBox="1"/>
          <p:nvPr/>
        </p:nvSpPr>
        <p:spPr>
          <a:xfrm>
            <a:off x="5193792" y="255117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关键科学问题 - pIC50 vs IC50</a:t>
            </a:r>
            <a:endParaRPr lang="en-US" sz="2000" dirty="0"/>
          </a:p>
        </p:txBody>
      </p:sp>
      <p:sp>
        <p:nvSpPr>
          <p:cNvPr id="6" name="Text 3"/>
          <p:cNvSpPr txBox="1"/>
          <p:nvPr/>
        </p:nvSpPr>
        <p:spPr>
          <a:xfrm>
            <a:off x="4773168" y="255117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02</a:t>
            </a:r>
            <a:endParaRPr lang="en-US" sz="2000" dirty="0"/>
          </a:p>
        </p:txBody>
      </p:sp>
      <p:sp>
        <p:nvSpPr>
          <p:cNvPr id="7" name="Text 4"/>
          <p:cNvSpPr txBox="1"/>
          <p:nvPr/>
        </p:nvSpPr>
        <p:spPr>
          <a:xfrm>
            <a:off x="5193792" y="31912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数据扩展Protocol - 系统化方案</a:t>
            </a:r>
            <a:endParaRPr lang="en-US" sz="2000" dirty="0"/>
          </a:p>
        </p:txBody>
      </p:sp>
      <p:sp>
        <p:nvSpPr>
          <p:cNvPr id="8" name="Text 5"/>
          <p:cNvSpPr txBox="1"/>
          <p:nvPr/>
        </p:nvSpPr>
        <p:spPr>
          <a:xfrm>
            <a:off x="4773168" y="3191256"/>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03</a:t>
            </a:r>
            <a:endParaRPr lang="en-US" sz="2000" dirty="0"/>
          </a:p>
        </p:txBody>
      </p:sp>
      <p:sp>
        <p:nvSpPr>
          <p:cNvPr id="9" name="Text 6"/>
          <p:cNvSpPr txBox="1"/>
          <p:nvPr/>
        </p:nvSpPr>
        <p:spPr>
          <a:xfrm>
            <a:off x="5193792" y="3840480"/>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改进QSAR模型 - 算法升级路线</a:t>
            </a:r>
            <a:endParaRPr lang="en-US" sz="2000" dirty="0"/>
          </a:p>
        </p:txBody>
      </p:sp>
      <p:sp>
        <p:nvSpPr>
          <p:cNvPr id="10" name="Text 7"/>
          <p:cNvSpPr txBox="1"/>
          <p:nvPr/>
        </p:nvSpPr>
        <p:spPr>
          <a:xfrm>
            <a:off x="4773168" y="3840480"/>
            <a:ext cx="42062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04</a:t>
            </a:r>
            <a:endParaRPr lang="en-US" sz="2000" dirty="0"/>
          </a:p>
        </p:txBody>
      </p:sp>
      <p:sp>
        <p:nvSpPr>
          <p:cNvPr id="11" name="Text 8"/>
          <p:cNvSpPr txBox="1"/>
          <p:nvPr/>
        </p:nvSpPr>
        <p:spPr>
          <a:xfrm>
            <a:off x="5193792" y="448970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实验验证设计 - 关键突破点</a:t>
            </a:r>
            <a:endParaRPr lang="en-US" sz="2000" dirty="0"/>
          </a:p>
        </p:txBody>
      </p:sp>
      <p:sp>
        <p:nvSpPr>
          <p:cNvPr id="12" name="Text 9"/>
          <p:cNvSpPr txBox="1"/>
          <p:nvPr/>
        </p:nvSpPr>
        <p:spPr>
          <a:xfrm>
            <a:off x="4773168" y="448970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05</a:t>
            </a:r>
            <a:endParaRPr lang="en-US" sz="2000" dirty="0"/>
          </a:p>
        </p:txBody>
      </p:sp>
      <p:sp>
        <p:nvSpPr>
          <p:cNvPr id="13" name="Text 10"/>
          <p:cNvSpPr txBox="1"/>
          <p:nvPr/>
        </p:nvSpPr>
        <p:spPr>
          <a:xfrm>
            <a:off x="5193792" y="512978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补充分析 - 论文必需内容</a:t>
            </a:r>
            <a:endParaRPr lang="en-US" sz="2000" dirty="0"/>
          </a:p>
        </p:txBody>
      </p:sp>
      <p:sp>
        <p:nvSpPr>
          <p:cNvPr id="14" name="Text 11"/>
          <p:cNvSpPr txBox="1"/>
          <p:nvPr/>
        </p:nvSpPr>
        <p:spPr>
          <a:xfrm>
            <a:off x="0" y="0"/>
            <a:ext cx="1289304" cy="265176"/>
          </a:xfrm>
          <a:prstGeom prst="rect">
            <a:avLst/>
          </a:prstGeom>
          <a:solidFill>
            <a:srgbClr val="FFFFFF">
              <a:alpha val="0"/>
            </a:srgbClr>
          </a:solidFill>
        </p:spPr>
        <p:txBody>
          <a:bodyPr wrap="square" lIns="0" tIns="0" rIns="0" bIns="0" rtlCol="0" anchor="ctr"/>
          <a:lstStyle/>
          <a:p>
            <a:pPr algn="l">
              <a:lnSpc>
                <a:spcPct val="125000"/>
              </a:lnSpc>
            </a:pPr>
            <a:r>
              <a:rPr lang="en-US" sz="1400"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成功指标 (KPIs)</a:t>
            </a:r>
            <a:endParaRPr lang="en-US" sz="1400" dirty="0"/>
          </a:p>
        </p:txBody>
      </p:sp>
      <p:sp>
        <p:nvSpPr>
          <p:cNvPr id="15" name="Text 12"/>
          <p:cNvSpPr txBox="1"/>
          <p:nvPr/>
        </p:nvSpPr>
        <p:spPr>
          <a:xfrm>
            <a:off x="0" y="0"/>
            <a:ext cx="1069848" cy="265176"/>
          </a:xfrm>
          <a:prstGeom prst="rect">
            <a:avLst/>
          </a:prstGeom>
          <a:solidFill>
            <a:srgbClr val="FFFFFF">
              <a:alpha val="0"/>
            </a:srgbClr>
          </a:solidFill>
        </p:spPr>
        <p:txBody>
          <a:bodyPr wrap="square" lIns="0" tIns="0" rIns="0" bIns="0" rtlCol="0" anchor="ctr"/>
          <a:lstStyle/>
          <a:p>
            <a:pPr algn="l">
              <a:lnSpc>
                <a:spcPct val="125000"/>
              </a:lnSpc>
            </a:pPr>
            <a:r>
              <a:rPr lang="en-US" sz="1400"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结论与展望</a:t>
            </a:r>
            <a:endParaRPr lang="en-US" sz="1400" dirty="0"/>
          </a:p>
        </p:txBody>
      </p:sp>
      <p:sp>
        <p:nvSpPr>
          <p:cNvPr id="16" name="Text 13"/>
          <p:cNvSpPr txBox="1"/>
          <p:nvPr/>
        </p:nvSpPr>
        <p:spPr>
          <a:xfrm>
            <a:off x="4773168" y="512978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06</a:t>
            </a:r>
            <a:endParaRPr lang="en-US" sz="2000" dirty="0"/>
          </a:p>
        </p:txBody>
      </p:sp>
      <p:sp>
        <p:nvSpPr>
          <p:cNvPr id="17" name="Text 14"/>
          <p:cNvSpPr txBox="1"/>
          <p:nvPr/>
        </p:nvSpPr>
        <p:spPr>
          <a:xfrm>
            <a:off x="5193792" y="5779008"/>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顶刊投稿路线图</a:t>
            </a:r>
            <a:endParaRPr lang="en-US" sz="2000" dirty="0"/>
          </a:p>
        </p:txBody>
      </p:sp>
      <p:sp>
        <p:nvSpPr>
          <p:cNvPr id="18" name="Text 15"/>
          <p:cNvSpPr txBox="1"/>
          <p:nvPr/>
        </p:nvSpPr>
        <p:spPr>
          <a:xfrm>
            <a:off x="4773168" y="5779008"/>
            <a:ext cx="384048"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07</a:t>
            </a:r>
            <a:endParaRPr lang="en-US" sz="2000" dirty="0"/>
          </a:p>
        </p:txBody>
      </p:sp>
      <p:sp>
        <p:nvSpPr>
          <p:cNvPr id="19" name="Text 16"/>
          <p:cNvSpPr txBox="1"/>
          <p:nvPr/>
        </p:nvSpPr>
        <p:spPr>
          <a:xfrm>
            <a:off x="5193792" y="642823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即刻行动计划 (3个月速赢)</a:t>
            </a:r>
            <a:endParaRPr lang="en-US" sz="2000" dirty="0"/>
          </a:p>
        </p:txBody>
      </p:sp>
      <p:sp>
        <p:nvSpPr>
          <p:cNvPr id="20" name="Text 17"/>
          <p:cNvSpPr txBox="1"/>
          <p:nvPr/>
        </p:nvSpPr>
        <p:spPr>
          <a:xfrm>
            <a:off x="4773168" y="6428232"/>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08</a:t>
            </a:r>
            <a:endParaRPr lang="en-US" sz="2000" dirty="0"/>
          </a:p>
        </p:txBody>
      </p:sp>
      <p:sp>
        <p:nvSpPr>
          <p:cNvPr id="21" name="Text 18"/>
          <p:cNvSpPr txBox="1"/>
          <p:nvPr/>
        </p:nvSpPr>
        <p:spPr>
          <a:xfrm>
            <a:off x="5193792" y="70774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资源需求评估</a:t>
            </a:r>
            <a:endParaRPr lang="en-US" sz="2000" dirty="0"/>
          </a:p>
        </p:txBody>
      </p:sp>
      <p:sp>
        <p:nvSpPr>
          <p:cNvPr id="22" name="Text 19"/>
          <p:cNvSpPr txBox="1"/>
          <p:nvPr/>
        </p:nvSpPr>
        <p:spPr>
          <a:xfrm>
            <a:off x="4773168" y="707745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09</a:t>
            </a:r>
            <a:endParaRPr lang="en-US" sz="2000" dirty="0"/>
          </a:p>
        </p:txBody>
      </p:sp>
      <p:sp>
        <p:nvSpPr>
          <p:cNvPr id="23" name="Text 20"/>
          <p:cNvSpPr txBox="1"/>
          <p:nvPr/>
        </p:nvSpPr>
        <p:spPr>
          <a:xfrm>
            <a:off x="5193792" y="771753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风险评估与缓解</a:t>
            </a:r>
            <a:endParaRPr lang="en-US" sz="2000" dirty="0"/>
          </a:p>
        </p:txBody>
      </p:sp>
      <p:sp>
        <p:nvSpPr>
          <p:cNvPr id="24" name="Text 21"/>
          <p:cNvSpPr txBox="1"/>
          <p:nvPr/>
        </p:nvSpPr>
        <p:spPr>
          <a:xfrm>
            <a:off x="4773168" y="7717536"/>
            <a:ext cx="37490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376ADA"/>
                </a:solidFill>
                <a:latin typeface="Barlow" panose="00000500000000000000" pitchFamily="34" charset="0"/>
                <a:ea typeface="Barlow" panose="00000500000000000000" pitchFamily="34" charset="-122"/>
                <a:cs typeface="Barlow" panose="00000500000000000000" pitchFamily="34" charset="-120"/>
              </a:rPr>
              <a:t>10</a:t>
            </a:r>
            <a:endParaRPr lang="en-US" sz="2000" dirty="0"/>
          </a:p>
        </p:txBody>
      </p:sp>
      <p:sp>
        <p:nvSpPr>
          <p:cNvPr id="25" name="Text 22"/>
          <p:cNvSpPr txBox="1"/>
          <p:nvPr/>
        </p:nvSpPr>
        <p:spPr>
          <a:xfrm>
            <a:off x="4773168" y="356616"/>
            <a:ext cx="1371600" cy="685800"/>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目录</a:t>
            </a:r>
            <a:endParaRPr lang="en-US" sz="3600" dirty="0"/>
          </a:p>
        </p:txBody>
      </p:sp>
      <p:sp>
        <p:nvSpPr>
          <p:cNvPr id="26" name="Text 23"/>
          <p:cNvSpPr txBox="1"/>
          <p:nvPr/>
        </p:nvSpPr>
        <p:spPr>
          <a:xfrm>
            <a:off x="4773168" y="914400"/>
            <a:ext cx="1234440" cy="347472"/>
          </a:xfrm>
          <a:prstGeom prst="rect">
            <a:avLst/>
          </a:prstGeom>
          <a:solidFill>
            <a:srgbClr val="FFFFFF">
              <a:alpha val="0"/>
            </a:srgbClr>
          </a:solidFill>
        </p:spPr>
        <p:txBody>
          <a:bodyPr wrap="square" lIns="0" tIns="0" rIns="0" bIns="0" rtlCol="0" anchor="ctr"/>
          <a:lstStyle/>
          <a:p>
            <a:pPr algn="l">
              <a:lnSpc>
                <a:spcPct val="125000"/>
              </a:lnSpc>
            </a:pPr>
            <a:r>
              <a:rPr lang="en-US" sz="1400" b="1" dirty="0">
                <a:solidFill>
                  <a:srgbClr val="80808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CONTENTS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832104" y="1837944"/>
            <a:ext cx="3154680" cy="1527048"/>
          </a:xfrm>
          <a:prstGeom prst="roundRect">
            <a:avLst>
              <a:gd name="adj" fmla="val 7784"/>
            </a:avLst>
          </a:prstGeom>
          <a:noFill/>
          <a:ln w="19050">
            <a:solidFill>
              <a:srgbClr val="376ADA"/>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3" name="Shape 1"/>
          <p:cNvSpPr/>
          <p:nvPr/>
        </p:nvSpPr>
        <p:spPr>
          <a:xfrm>
            <a:off x="4279392" y="1837944"/>
            <a:ext cx="3154680" cy="1527048"/>
          </a:xfrm>
          <a:prstGeom prst="roundRect">
            <a:avLst>
              <a:gd name="adj" fmla="val 7784"/>
            </a:avLst>
          </a:prstGeom>
          <a:noFill/>
          <a:ln w="19050">
            <a:solidFill>
              <a:srgbClr val="376ADA"/>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4" name="Shape 2"/>
          <p:cNvSpPr/>
          <p:nvPr/>
        </p:nvSpPr>
        <p:spPr>
          <a:xfrm>
            <a:off x="7726680" y="1837944"/>
            <a:ext cx="3154680" cy="1527048"/>
          </a:xfrm>
          <a:prstGeom prst="roundRect">
            <a:avLst>
              <a:gd name="adj" fmla="val 7784"/>
            </a:avLst>
          </a:prstGeom>
          <a:noFill/>
          <a:ln w="19050">
            <a:solidFill>
              <a:srgbClr val="376ADA"/>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5" name="Shape 3"/>
          <p:cNvSpPr/>
          <p:nvPr/>
        </p:nvSpPr>
        <p:spPr>
          <a:xfrm>
            <a:off x="11164824" y="1837944"/>
            <a:ext cx="3154680" cy="1527048"/>
          </a:xfrm>
          <a:prstGeom prst="roundRect">
            <a:avLst>
              <a:gd name="adj" fmla="val 7784"/>
            </a:avLst>
          </a:prstGeom>
          <a:noFill/>
          <a:ln w="19050">
            <a:solidFill>
              <a:srgbClr val="376ADA"/>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6" name="Text 4"/>
          <p:cNvSpPr txBox="1"/>
          <p:nvPr/>
        </p:nvSpPr>
        <p:spPr>
          <a:xfrm>
            <a:off x="1389888" y="466344"/>
            <a:ext cx="13048488" cy="850392"/>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已完成工作质量评级</a:t>
            </a:r>
            <a:endParaRPr lang="en-US" sz="3600" dirty="0"/>
          </a:p>
        </p:txBody>
      </p:sp>
      <p:pic>
        <p:nvPicPr>
          <p:cNvPr id="7" name="Image 0" descr="preencoded.png"/>
          <p:cNvPicPr>
            <a:picLocks noChangeAspect="1"/>
          </p:cNvPicPr>
          <p:nvPr/>
        </p:nvPicPr>
        <p:blipFill>
          <a:blip r:embed="rId3"/>
          <a:stretch>
            <a:fillRect/>
          </a:stretch>
        </p:blipFill>
        <p:spPr>
          <a:xfrm>
            <a:off x="777240" y="3739896"/>
            <a:ext cx="8037576" cy="4416552"/>
          </a:xfrm>
          <a:prstGeom prst="rect">
            <a:avLst/>
          </a:prstGeom>
        </p:spPr>
      </p:pic>
      <p:pic>
        <p:nvPicPr>
          <p:cNvPr id="8" name="Image 1" descr="preencoded.png"/>
          <p:cNvPicPr>
            <a:picLocks noChangeAspect="1"/>
          </p:cNvPicPr>
          <p:nvPr/>
        </p:nvPicPr>
        <p:blipFill>
          <a:blip r:embed="rId4"/>
          <a:stretch>
            <a:fillRect/>
          </a:stretch>
        </p:blipFill>
        <p:spPr>
          <a:xfrm>
            <a:off x="8604504" y="4379976"/>
            <a:ext cx="5980176" cy="3282696"/>
          </a:xfrm>
          <a:prstGeom prst="rect">
            <a:avLst/>
          </a:prstGeom>
        </p:spPr>
      </p:pic>
      <p:sp>
        <p:nvSpPr>
          <p:cNvPr id="9" name="Text 5"/>
          <p:cNvSpPr txBox="1"/>
          <p:nvPr/>
        </p:nvSpPr>
        <p:spPr>
          <a:xfrm>
            <a:off x="1005840" y="2395728"/>
            <a:ext cx="2807208" cy="950976"/>
          </a:xfrm>
          <a:prstGeom prst="rect">
            <a:avLst/>
          </a:prstGeom>
          <a:solidFill>
            <a:srgbClr val="FFFFFF">
              <a:alpha val="0"/>
            </a:srgbClr>
          </a:solidFill>
        </p:spPr>
        <p:txBody>
          <a:bodyPr wrap="square" lIns="0" tIns="0" rIns="0" bIns="0" rtlCol="0" anchor="t"/>
          <a:lstStyle/>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三轮严格清洗（盐过滤→立体化学标准化→Token验证）</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关键问题: 仅729个化合物，远低于顶刊标准（通常需&gt;5,000）</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Lipinski规则通过率81.3%表明筛选严格</a:t>
            </a:r>
            <a:endParaRPr lang="en-US" sz="1000" dirty="0"/>
          </a:p>
        </p:txBody>
      </p:sp>
      <p:sp>
        <p:nvSpPr>
          <p:cNvPr id="10" name="Text 6"/>
          <p:cNvSpPr txBox="1"/>
          <p:nvPr/>
        </p:nvSpPr>
        <p:spPr>
          <a:xfrm>
            <a:off x="4462272" y="2395728"/>
            <a:ext cx="2807208" cy="950976"/>
          </a:xfrm>
          <a:prstGeom prst="rect">
            <a:avLst/>
          </a:prstGeom>
          <a:solidFill>
            <a:srgbClr val="FFFFFF">
              <a:alpha val="0"/>
            </a:srgbClr>
          </a:solidFill>
        </p:spPr>
        <p:txBody>
          <a:bodyPr wrap="square" lIns="0" tIns="0" rIns="0" bIns="0" rtlCol="0" anchor="t"/>
          <a:lstStyle/>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R²=0.69处于工业可接受下限（顶刊要求&gt;0.80）</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Morgan指纹+Random Forest是成熟方法，缺乏方法学创新</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致命缺陷: 未进行k-fold交叉验证，模型泛化能力未知</a:t>
            </a:r>
            <a:endParaRPr lang="en-US" sz="1000" dirty="0"/>
          </a:p>
        </p:txBody>
      </p:sp>
      <p:sp>
        <p:nvSpPr>
          <p:cNvPr id="11" name="Text 7"/>
          <p:cNvSpPr txBox="1"/>
          <p:nvPr/>
        </p:nvSpPr>
        <p:spPr>
          <a:xfrm>
            <a:off x="7900416" y="2395728"/>
            <a:ext cx="2807208" cy="804672"/>
          </a:xfrm>
          <a:prstGeom prst="rect">
            <a:avLst/>
          </a:prstGeom>
          <a:solidFill>
            <a:srgbClr val="FFFFFF">
              <a:alpha val="0"/>
            </a:srgbClr>
          </a:solidFill>
        </p:spPr>
        <p:txBody>
          <a:bodyPr wrap="square" lIns="0" tIns="0" rIns="0" bIns="0" rtlCol="0" anchor="t"/>
          <a:lstStyle/>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迁移学习策略得当（ChEMBL→DENV特化）</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580万参数网络规模适中</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优势: 使用工业级REINVENT4平台，可重现性强</a:t>
            </a:r>
            <a:endParaRPr lang="en-US" sz="1000" dirty="0"/>
          </a:p>
        </p:txBody>
      </p:sp>
      <p:sp>
        <p:nvSpPr>
          <p:cNvPr id="12" name="Text 8"/>
          <p:cNvSpPr txBox="1"/>
          <p:nvPr/>
        </p:nvSpPr>
        <p:spPr>
          <a:xfrm>
            <a:off x="11338560" y="2395728"/>
            <a:ext cx="2807208" cy="804672"/>
          </a:xfrm>
          <a:prstGeom prst="rect">
            <a:avLst/>
          </a:prstGeom>
          <a:solidFill>
            <a:srgbClr val="FFFFFF">
              <a:alpha val="0"/>
            </a:srgbClr>
          </a:solidFill>
        </p:spPr>
        <p:txBody>
          <a:bodyPr wrap="square" lIns="0" tIns="0" rIns="0" bIns="0" rtlCol="0" anchor="t"/>
          <a:lstStyle/>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8个评分组件全面覆盖（活性+ADME+合成性）</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强化学习成功收敛（2000步训练）</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创新点: pIC50预测整合到实时评分</a:t>
            </a:r>
            <a:endParaRPr lang="en-US" sz="1000" dirty="0"/>
          </a:p>
        </p:txBody>
      </p:sp>
      <p:sp>
        <p:nvSpPr>
          <p:cNvPr id="13" name="Text 9"/>
          <p:cNvSpPr txBox="1"/>
          <p:nvPr/>
        </p:nvSpPr>
        <p:spPr>
          <a:xfrm>
            <a:off x="1005840" y="2011680"/>
            <a:ext cx="2807208" cy="356616"/>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数据质量</a:t>
            </a:r>
            <a:endParaRPr lang="en-US" sz="1600" dirty="0"/>
          </a:p>
        </p:txBody>
      </p:sp>
      <p:sp>
        <p:nvSpPr>
          <p:cNvPr id="14" name="Text 10"/>
          <p:cNvSpPr txBox="1"/>
          <p:nvPr/>
        </p:nvSpPr>
        <p:spPr>
          <a:xfrm>
            <a:off x="4462272" y="2011680"/>
            <a:ext cx="2807208" cy="356616"/>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QSAR模型</a:t>
            </a:r>
            <a:endParaRPr lang="en-US" sz="1600" dirty="0"/>
          </a:p>
        </p:txBody>
      </p:sp>
      <p:sp>
        <p:nvSpPr>
          <p:cNvPr id="15" name="Text 11"/>
          <p:cNvSpPr txBox="1"/>
          <p:nvPr/>
        </p:nvSpPr>
        <p:spPr>
          <a:xfrm>
            <a:off x="7900416" y="2011680"/>
            <a:ext cx="2807208" cy="356616"/>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生成模型</a:t>
            </a:r>
            <a:endParaRPr lang="en-US" sz="1600" dirty="0"/>
          </a:p>
        </p:txBody>
      </p:sp>
      <p:sp>
        <p:nvSpPr>
          <p:cNvPr id="16" name="Text 12"/>
          <p:cNvSpPr txBox="1"/>
          <p:nvPr/>
        </p:nvSpPr>
        <p:spPr>
          <a:xfrm>
            <a:off x="11338560" y="2011680"/>
            <a:ext cx="2807208" cy="356616"/>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多目标优化</a:t>
            </a:r>
            <a:endParaRPr lang="en-US" sz="1600" dirty="0"/>
          </a:p>
        </p:txBody>
      </p:sp>
      <p:pic>
        <p:nvPicPr>
          <p:cNvPr id="17"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240" y="466344"/>
            <a:ext cx="612648" cy="85953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240" y="2624328"/>
            <a:ext cx="4526280" cy="5157216"/>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240" y="2624328"/>
            <a:ext cx="4526280" cy="685800"/>
          </a:xfrm>
          <a:prstGeom prst="rect">
            <a:avLst/>
          </a:prstGeom>
        </p:spPr>
      </p:pic>
      <p:pic>
        <p:nvPicPr>
          <p:cNvPr id="4"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03520" y="2295144"/>
            <a:ext cx="4535424" cy="5486400"/>
          </a:xfrm>
          <a:prstGeom prst="rect">
            <a:avLst/>
          </a:prstGeom>
        </p:spPr>
      </p:pic>
      <p:pic>
        <p:nvPicPr>
          <p:cNvPr id="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03520" y="2295144"/>
            <a:ext cx="4535424" cy="685800"/>
          </a:xfrm>
          <a:prstGeom prst="rect">
            <a:avLst/>
          </a:prstGeom>
        </p:spPr>
      </p:pic>
      <p:pic>
        <p:nvPicPr>
          <p:cNvPr id="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38944" y="2633472"/>
            <a:ext cx="4517136" cy="5157216"/>
          </a:xfrm>
          <a:prstGeom prst="rect">
            <a:avLst/>
          </a:prstGeom>
        </p:spPr>
      </p:pic>
      <p:pic>
        <p:nvPicPr>
          <p:cNvPr id="7"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838944" y="1947672"/>
            <a:ext cx="4517136" cy="685800"/>
          </a:xfrm>
          <a:prstGeom prst="rect">
            <a:avLst/>
          </a:prstGeom>
        </p:spPr>
      </p:pic>
      <p:sp>
        <p:nvSpPr>
          <p:cNvPr id="8" name="Text 0"/>
          <p:cNvSpPr txBox="1"/>
          <p:nvPr/>
        </p:nvSpPr>
        <p:spPr>
          <a:xfrm>
            <a:off x="1389888" y="466344"/>
            <a:ext cx="13633704" cy="850392"/>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成功指标 (KPIs)</a:t>
            </a:r>
            <a:endParaRPr lang="en-US" sz="3600" dirty="0"/>
          </a:p>
        </p:txBody>
      </p:sp>
      <p:pic>
        <p:nvPicPr>
          <p:cNvPr id="9" name="Image 6"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7552944"/>
            <a:ext cx="15115033" cy="530352"/>
          </a:xfrm>
          <a:prstGeom prst="rect">
            <a:avLst/>
          </a:prstGeom>
        </p:spPr>
      </p:pic>
      <p:sp>
        <p:nvSpPr>
          <p:cNvPr id="10" name="Shape 1"/>
          <p:cNvSpPr/>
          <p:nvPr/>
        </p:nvSpPr>
        <p:spPr>
          <a:xfrm>
            <a:off x="5303520" y="3310128"/>
            <a:ext cx="0" cy="4434840"/>
          </a:xfrm>
          <a:prstGeom prst="line">
            <a:avLst/>
          </a:prstGeom>
          <a:solidFill>
            <a:srgbClr val="FFFFFF"/>
          </a:solidFill>
          <a:ln w="9525">
            <a:solidFill>
              <a:srgbClr val="808080">
                <a:alpha val="25098"/>
              </a:srgbClr>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11" name="Shape 2"/>
          <p:cNvSpPr/>
          <p:nvPr/>
        </p:nvSpPr>
        <p:spPr>
          <a:xfrm>
            <a:off x="9829800" y="2980944"/>
            <a:ext cx="0" cy="4764024"/>
          </a:xfrm>
          <a:prstGeom prst="line">
            <a:avLst/>
          </a:prstGeom>
          <a:solidFill>
            <a:srgbClr val="FFFFFF"/>
          </a:solidFill>
          <a:ln w="9525">
            <a:solidFill>
              <a:srgbClr val="808080">
                <a:alpha val="25098"/>
              </a:srgbClr>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12" name="Shape 3"/>
          <p:cNvSpPr/>
          <p:nvPr/>
        </p:nvSpPr>
        <p:spPr>
          <a:xfrm>
            <a:off x="14356080" y="2624328"/>
            <a:ext cx="0" cy="5129784"/>
          </a:xfrm>
          <a:prstGeom prst="line">
            <a:avLst/>
          </a:prstGeom>
          <a:solidFill>
            <a:srgbClr val="FFFFFF"/>
          </a:solidFill>
          <a:ln w="9525">
            <a:solidFill>
              <a:srgbClr val="808080">
                <a:alpha val="25098"/>
              </a:srgbClr>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13" name="Text 4"/>
          <p:cNvSpPr txBox="1"/>
          <p:nvPr/>
        </p:nvSpPr>
        <p:spPr>
          <a:xfrm>
            <a:off x="886968" y="3429000"/>
            <a:ext cx="4279392" cy="4160520"/>
          </a:xfrm>
          <a:prstGeom prst="rect">
            <a:avLst/>
          </a:prstGeom>
          <a:solidFill>
            <a:srgbClr val="FFFFFF">
              <a:alpha val="0"/>
            </a:srgbClr>
          </a:solidFill>
        </p:spPr>
        <p:txBody>
          <a:bodyPr wrap="square" lIns="0" tIns="0" rIns="0" bIns="0" rtlCol="0" anchor="t"/>
          <a:lstStyle/>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数据集扩大至 &gt;5,000 个化合物✓ QSAR模型 R² &gt; 0.85✓ 生成 &gt;2,000 个高评分候选分子✓ 完成 100 个分子的分子对接✓ 论文初稿完成 80%</a:t>
            </a:r>
            <a:endParaRPr lang="en-US" sz="1400" dirty="0"/>
          </a:p>
        </p:txBody>
      </p:sp>
      <p:sp>
        <p:nvSpPr>
          <p:cNvPr id="14" name="Text 5"/>
          <p:cNvSpPr txBox="1"/>
          <p:nvPr/>
        </p:nvSpPr>
        <p:spPr>
          <a:xfrm>
            <a:off x="5422392" y="3090672"/>
            <a:ext cx="4270248" cy="4498848"/>
          </a:xfrm>
          <a:prstGeom prst="rect">
            <a:avLst/>
          </a:prstGeom>
          <a:solidFill>
            <a:srgbClr val="FFFFFF">
              <a:alpha val="0"/>
            </a:srgbClr>
          </a:solidFill>
        </p:spPr>
        <p:txBody>
          <a:bodyPr wrap="square" lIns="0" tIns="0" rIns="0" bIns="0" rtlCol="0" anchor="t"/>
          <a:lstStyle/>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投稿至目标期刊✓ 至少 1篇 peer-reviewed发表✓ 开源代码获得 &gt;50 GitHub stars✓ 数据集公开分享(Zenodo/Figshare)</a:t>
            </a:r>
            <a:endParaRPr lang="en-US" sz="1400" dirty="0"/>
          </a:p>
        </p:txBody>
      </p:sp>
      <p:sp>
        <p:nvSpPr>
          <p:cNvPr id="15" name="Text 6"/>
          <p:cNvSpPr txBox="1"/>
          <p:nvPr/>
        </p:nvSpPr>
        <p:spPr>
          <a:xfrm>
            <a:off x="9966960" y="2724912"/>
            <a:ext cx="4251960" cy="4864608"/>
          </a:xfrm>
          <a:prstGeom prst="rect">
            <a:avLst/>
          </a:prstGeom>
          <a:solidFill>
            <a:srgbClr val="FFFFFF">
              <a:alpha val="0"/>
            </a:srgbClr>
          </a:solidFill>
        </p:spPr>
        <p:txBody>
          <a:bodyPr wrap="square" lIns="0" tIns="0" rIns="0" bIns="0" rtlCol="0" anchor="t"/>
          <a:lstStyle/>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 实验验证 2-4 个活性分子✓ 发表于 IF&gt;10 期刊✓ 被引用 &gt;20 次✓ 建立持续的实验室合作</a:t>
            </a:r>
            <a:endParaRPr lang="en-US" sz="1400" dirty="0"/>
          </a:p>
        </p:txBody>
      </p:sp>
      <p:pic>
        <p:nvPicPr>
          <p:cNvPr id="16" name="Image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240" y="2624328"/>
            <a:ext cx="4526280" cy="685800"/>
          </a:xfrm>
          <a:prstGeom prst="rect">
            <a:avLst/>
          </a:prstGeom>
        </p:spPr>
      </p:pic>
      <p:sp>
        <p:nvSpPr>
          <p:cNvPr id="17" name="Text 7"/>
          <p:cNvSpPr txBox="1"/>
          <p:nvPr/>
        </p:nvSpPr>
        <p:spPr>
          <a:xfrm>
            <a:off x="1298448" y="2660904"/>
            <a:ext cx="3904488" cy="612648"/>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短期指标 (3个月)</a:t>
            </a:r>
            <a:endParaRPr lang="en-US" sz="1600" dirty="0"/>
          </a:p>
        </p:txBody>
      </p:sp>
      <p:sp>
        <p:nvSpPr>
          <p:cNvPr id="18" name="Text 8"/>
          <p:cNvSpPr txBox="1"/>
          <p:nvPr/>
        </p:nvSpPr>
        <p:spPr>
          <a:xfrm>
            <a:off x="886968" y="2788920"/>
            <a:ext cx="384048" cy="384048"/>
          </a:xfrm>
          <a:prstGeom prst="rect">
            <a:avLst/>
          </a:prstGeom>
          <a:solidFill>
            <a:srgbClr val="FFFFFF">
              <a:alpha val="0"/>
            </a:srgbClr>
          </a:solidFill>
        </p:spPr>
        <p:txBody>
          <a:bodyPr wrap="square" lIns="0" tIns="0" rIns="0" bIns="0" rtlCol="0" anchor="ctr"/>
          <a:lstStyle/>
          <a:p>
            <a:pPr algn="ctr">
              <a:lnSpc>
                <a:spcPct val="125000"/>
              </a:lnSpc>
            </a:pPr>
            <a:r>
              <a:rPr lang="en-US" sz="1600" b="1" dirty="0">
                <a:solidFill>
                  <a:srgbClr val="FFFFFF"/>
                </a:solidFill>
                <a:latin typeface="Barlow" panose="00000500000000000000" pitchFamily="34" charset="0"/>
                <a:ea typeface="Barlow" panose="00000500000000000000" pitchFamily="34" charset="-122"/>
                <a:cs typeface="Barlow" panose="00000500000000000000" pitchFamily="34" charset="-120"/>
              </a:rPr>
              <a:t>01</a:t>
            </a:r>
            <a:endParaRPr lang="en-US" sz="1600" dirty="0"/>
          </a:p>
        </p:txBody>
      </p:sp>
      <p:pic>
        <p:nvPicPr>
          <p:cNvPr id="19" name="Image 8" descr="preencoded.png"/>
          <p:cNvPicPr>
            <a:picLocks noChangeAspect="1"/>
          </p:cNvPicPr>
          <p:nvPr/>
        </p:nvPicPr>
        <p:blipFill>
          <a:blip r:embed="rId9">
            <a:extLst>
              <a:ext uri="{96DAC541-7B7A-43D3-8B79-37D633B846F1}">
                <asvg:svgBlip xmlns:asvg="http://schemas.microsoft.com/office/drawing/2016/SVG/main" r:embed="rId17"/>
              </a:ext>
            </a:extLst>
          </a:blip>
          <a:stretch>
            <a:fillRect/>
          </a:stretch>
        </p:blipFill>
        <p:spPr>
          <a:xfrm>
            <a:off x="5303520" y="2295144"/>
            <a:ext cx="4535424" cy="685800"/>
          </a:xfrm>
          <a:prstGeom prst="rect">
            <a:avLst/>
          </a:prstGeom>
        </p:spPr>
      </p:pic>
      <p:pic>
        <p:nvPicPr>
          <p:cNvPr id="20" name="Image 9" descr="preencoded.png"/>
          <p:cNvPicPr>
            <a:picLocks noChangeAspect="1"/>
          </p:cNvPicPr>
          <p:nvPr/>
        </p:nvPicPr>
        <p:blipFill>
          <a:blip r:embed="rId13">
            <a:extLst>
              <a:ext uri="{96DAC541-7B7A-43D3-8B79-37D633B846F1}">
                <asvg:svgBlip xmlns:asvg="http://schemas.microsoft.com/office/drawing/2016/SVG/main" r:embed="rId18"/>
              </a:ext>
            </a:extLst>
          </a:blip>
          <a:stretch>
            <a:fillRect/>
          </a:stretch>
        </p:blipFill>
        <p:spPr>
          <a:xfrm>
            <a:off x="9838944" y="1947672"/>
            <a:ext cx="4517136" cy="685800"/>
          </a:xfrm>
          <a:prstGeom prst="rect">
            <a:avLst/>
          </a:prstGeom>
        </p:spPr>
      </p:pic>
      <p:sp>
        <p:nvSpPr>
          <p:cNvPr id="21" name="Text 9"/>
          <p:cNvSpPr txBox="1"/>
          <p:nvPr/>
        </p:nvSpPr>
        <p:spPr>
          <a:xfrm>
            <a:off x="5815584" y="2331720"/>
            <a:ext cx="3931920" cy="612648"/>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中期指标 (6-12个月)</a:t>
            </a:r>
            <a:endParaRPr lang="en-US" sz="1600" dirty="0"/>
          </a:p>
        </p:txBody>
      </p:sp>
      <p:sp>
        <p:nvSpPr>
          <p:cNvPr id="22" name="Text 10"/>
          <p:cNvSpPr txBox="1"/>
          <p:nvPr/>
        </p:nvSpPr>
        <p:spPr>
          <a:xfrm>
            <a:off x="5413248" y="2441448"/>
            <a:ext cx="384048" cy="384048"/>
          </a:xfrm>
          <a:prstGeom prst="rect">
            <a:avLst/>
          </a:prstGeom>
          <a:solidFill>
            <a:srgbClr val="FFFFFF">
              <a:alpha val="0"/>
            </a:srgbClr>
          </a:solidFill>
        </p:spPr>
        <p:txBody>
          <a:bodyPr wrap="square" lIns="0" tIns="0" rIns="0" bIns="0" rtlCol="0" anchor="ctr"/>
          <a:lstStyle/>
          <a:p>
            <a:pPr algn="ctr">
              <a:lnSpc>
                <a:spcPct val="125000"/>
              </a:lnSpc>
            </a:pPr>
            <a:r>
              <a:rPr lang="en-US" sz="1600" b="1" dirty="0">
                <a:solidFill>
                  <a:srgbClr val="FFFFFF"/>
                </a:solidFill>
                <a:latin typeface="Barlow" panose="00000500000000000000" pitchFamily="34" charset="0"/>
                <a:ea typeface="Barlow" panose="00000500000000000000" pitchFamily="34" charset="-122"/>
                <a:cs typeface="Barlow" panose="00000500000000000000" pitchFamily="34" charset="-120"/>
              </a:rPr>
              <a:t>02</a:t>
            </a:r>
            <a:endParaRPr lang="en-US" sz="1600" dirty="0"/>
          </a:p>
        </p:txBody>
      </p:sp>
      <p:sp>
        <p:nvSpPr>
          <p:cNvPr id="23" name="Text 11"/>
          <p:cNvSpPr txBox="1"/>
          <p:nvPr/>
        </p:nvSpPr>
        <p:spPr>
          <a:xfrm>
            <a:off x="10323576" y="1984248"/>
            <a:ext cx="3895344" cy="612648"/>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长期指标 (12-24个月)</a:t>
            </a:r>
            <a:endParaRPr lang="en-US" sz="1600" dirty="0"/>
          </a:p>
        </p:txBody>
      </p:sp>
      <p:sp>
        <p:nvSpPr>
          <p:cNvPr id="24" name="Text 12"/>
          <p:cNvSpPr txBox="1"/>
          <p:nvPr/>
        </p:nvSpPr>
        <p:spPr>
          <a:xfrm>
            <a:off x="9912096" y="2103120"/>
            <a:ext cx="384048" cy="384048"/>
          </a:xfrm>
          <a:prstGeom prst="rect">
            <a:avLst/>
          </a:prstGeom>
          <a:solidFill>
            <a:srgbClr val="FFFFFF">
              <a:alpha val="0"/>
            </a:srgbClr>
          </a:solidFill>
        </p:spPr>
        <p:txBody>
          <a:bodyPr wrap="square" lIns="0" tIns="0" rIns="0" bIns="0" rtlCol="0" anchor="ctr"/>
          <a:lstStyle/>
          <a:p>
            <a:pPr algn="ctr">
              <a:lnSpc>
                <a:spcPct val="125000"/>
              </a:lnSpc>
            </a:pPr>
            <a:r>
              <a:rPr lang="en-US" sz="1600" b="1" dirty="0">
                <a:solidFill>
                  <a:srgbClr val="FFFFFF"/>
                </a:solidFill>
                <a:latin typeface="Barlow" panose="00000500000000000000" pitchFamily="34" charset="0"/>
                <a:ea typeface="Barlow" panose="00000500000000000000" pitchFamily="34" charset="-122"/>
                <a:cs typeface="Barlow" panose="00000500000000000000" pitchFamily="34" charset="-120"/>
              </a:rPr>
              <a:t>03</a:t>
            </a:r>
            <a:endParaRPr lang="en-US" sz="1600" dirty="0"/>
          </a:p>
        </p:txBody>
      </p:sp>
      <p:sp>
        <p:nvSpPr>
          <p:cNvPr id="25" name="Shape 13"/>
          <p:cNvSpPr/>
          <p:nvPr/>
        </p:nvSpPr>
        <p:spPr>
          <a:xfrm>
            <a:off x="722376" y="7763256"/>
            <a:ext cx="82296" cy="82296"/>
          </a:xfrm>
          <a:prstGeom prst="ellipse">
            <a:avLst/>
          </a:prstGeom>
          <a:solidFill>
            <a:srgbClr val="FFFFFF"/>
          </a:solidFill>
          <a:ln w="19050">
            <a:solidFill>
              <a:srgbClr val="FFFFFF"/>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26" name="Shape 14"/>
          <p:cNvSpPr/>
          <p:nvPr/>
        </p:nvSpPr>
        <p:spPr>
          <a:xfrm>
            <a:off x="5248656" y="7781544"/>
            <a:ext cx="82296" cy="82296"/>
          </a:xfrm>
          <a:prstGeom prst="ellipse">
            <a:avLst/>
          </a:prstGeom>
          <a:solidFill>
            <a:srgbClr val="FFFFFF"/>
          </a:solidFill>
          <a:ln w="19050">
            <a:solidFill>
              <a:srgbClr val="FFFFFF"/>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27" name="Shape 15"/>
          <p:cNvSpPr/>
          <p:nvPr/>
        </p:nvSpPr>
        <p:spPr>
          <a:xfrm>
            <a:off x="9784080" y="7781544"/>
            <a:ext cx="82296" cy="82296"/>
          </a:xfrm>
          <a:prstGeom prst="ellipse">
            <a:avLst/>
          </a:prstGeom>
          <a:solidFill>
            <a:srgbClr val="FFFFFF"/>
          </a:solidFill>
          <a:ln w="19050">
            <a:solidFill>
              <a:srgbClr val="FFFFFF"/>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pic>
        <p:nvPicPr>
          <p:cNvPr id="28" name="Image 10"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7240" y="466344"/>
            <a:ext cx="612648" cy="85953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736" b="703"/>
          <a:stretch>
            <a:fillRect/>
          </a:stretch>
        </p:blipFill>
        <p:spPr>
          <a:xfrm>
            <a:off x="0" y="0"/>
            <a:ext cx="3803904" cy="8577072"/>
          </a:xfrm>
          <a:prstGeom prst="rect">
            <a:avLst/>
          </a:prstGeom>
        </p:spPr>
      </p:pic>
      <p:sp>
        <p:nvSpPr>
          <p:cNvPr id="3" name="Text 0"/>
          <p:cNvSpPr txBox="1"/>
          <p:nvPr/>
        </p:nvSpPr>
        <p:spPr>
          <a:xfrm>
            <a:off x="5193792" y="190195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项目现状评估 - 客观分析</a:t>
            </a:r>
            <a:endParaRPr lang="en-US" sz="2000" dirty="0"/>
          </a:p>
        </p:txBody>
      </p:sp>
      <p:sp>
        <p:nvSpPr>
          <p:cNvPr id="4" name="Text 1"/>
          <p:cNvSpPr txBox="1"/>
          <p:nvPr/>
        </p:nvSpPr>
        <p:spPr>
          <a:xfrm>
            <a:off x="4773168" y="1901952"/>
            <a:ext cx="31089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01</a:t>
            </a:r>
            <a:endParaRPr lang="en-US" sz="2000" dirty="0"/>
          </a:p>
        </p:txBody>
      </p:sp>
      <p:sp>
        <p:nvSpPr>
          <p:cNvPr id="5" name="Text 2"/>
          <p:cNvSpPr txBox="1"/>
          <p:nvPr/>
        </p:nvSpPr>
        <p:spPr>
          <a:xfrm>
            <a:off x="5193792" y="255117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关键科学问题 - pIC50 vs IC50</a:t>
            </a:r>
            <a:endParaRPr lang="en-US" sz="2000" dirty="0"/>
          </a:p>
        </p:txBody>
      </p:sp>
      <p:sp>
        <p:nvSpPr>
          <p:cNvPr id="6" name="Text 3"/>
          <p:cNvSpPr txBox="1"/>
          <p:nvPr/>
        </p:nvSpPr>
        <p:spPr>
          <a:xfrm>
            <a:off x="4773168" y="255117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02</a:t>
            </a:r>
            <a:endParaRPr lang="en-US" sz="2000" dirty="0"/>
          </a:p>
        </p:txBody>
      </p:sp>
      <p:sp>
        <p:nvSpPr>
          <p:cNvPr id="7" name="Text 4"/>
          <p:cNvSpPr txBox="1"/>
          <p:nvPr/>
        </p:nvSpPr>
        <p:spPr>
          <a:xfrm>
            <a:off x="5193792" y="31912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数据扩展Protocol - 系统化方案</a:t>
            </a:r>
            <a:endParaRPr lang="en-US" sz="2000" dirty="0"/>
          </a:p>
        </p:txBody>
      </p:sp>
      <p:sp>
        <p:nvSpPr>
          <p:cNvPr id="8" name="Text 5"/>
          <p:cNvSpPr txBox="1"/>
          <p:nvPr/>
        </p:nvSpPr>
        <p:spPr>
          <a:xfrm>
            <a:off x="4773168" y="3191256"/>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03</a:t>
            </a:r>
            <a:endParaRPr lang="en-US" sz="2000" dirty="0"/>
          </a:p>
        </p:txBody>
      </p:sp>
      <p:sp>
        <p:nvSpPr>
          <p:cNvPr id="9" name="Text 6"/>
          <p:cNvSpPr txBox="1"/>
          <p:nvPr/>
        </p:nvSpPr>
        <p:spPr>
          <a:xfrm>
            <a:off x="5193792" y="3840480"/>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改进QSAR模型 - 算法升级路线</a:t>
            </a:r>
            <a:endParaRPr lang="en-US" sz="2000" dirty="0"/>
          </a:p>
        </p:txBody>
      </p:sp>
      <p:sp>
        <p:nvSpPr>
          <p:cNvPr id="10" name="Text 7"/>
          <p:cNvSpPr txBox="1"/>
          <p:nvPr/>
        </p:nvSpPr>
        <p:spPr>
          <a:xfrm>
            <a:off x="4773168" y="3840480"/>
            <a:ext cx="42062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04</a:t>
            </a:r>
            <a:endParaRPr lang="en-US" sz="2000" dirty="0"/>
          </a:p>
        </p:txBody>
      </p:sp>
      <p:sp>
        <p:nvSpPr>
          <p:cNvPr id="11" name="Text 8"/>
          <p:cNvSpPr txBox="1"/>
          <p:nvPr/>
        </p:nvSpPr>
        <p:spPr>
          <a:xfrm>
            <a:off x="5193792" y="448970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实验验证设计 - 关键突破点</a:t>
            </a:r>
            <a:endParaRPr lang="en-US" sz="2000" dirty="0"/>
          </a:p>
        </p:txBody>
      </p:sp>
      <p:sp>
        <p:nvSpPr>
          <p:cNvPr id="12" name="Text 9"/>
          <p:cNvSpPr txBox="1"/>
          <p:nvPr/>
        </p:nvSpPr>
        <p:spPr>
          <a:xfrm>
            <a:off x="4773168" y="448970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05</a:t>
            </a:r>
            <a:endParaRPr lang="en-US" sz="2000" dirty="0"/>
          </a:p>
        </p:txBody>
      </p:sp>
      <p:sp>
        <p:nvSpPr>
          <p:cNvPr id="13" name="Text 10"/>
          <p:cNvSpPr txBox="1"/>
          <p:nvPr/>
        </p:nvSpPr>
        <p:spPr>
          <a:xfrm>
            <a:off x="0" y="0"/>
            <a:ext cx="1289304" cy="265176"/>
          </a:xfrm>
          <a:prstGeom prst="rect">
            <a:avLst/>
          </a:prstGeom>
          <a:solidFill>
            <a:srgbClr val="FFFFFF">
              <a:alpha val="0"/>
            </a:srgbClr>
          </a:solidFill>
        </p:spPr>
        <p:txBody>
          <a:bodyPr wrap="square" lIns="0" tIns="0" rIns="0" bIns="0" rtlCol="0" anchor="ctr"/>
          <a:lstStyle/>
          <a:p>
            <a:pPr algn="l">
              <a:lnSpc>
                <a:spcPct val="125000"/>
              </a:lnSpc>
            </a:pPr>
            <a:r>
              <a:rPr lang="en-US" sz="1400"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成功指标 (KPIs)</a:t>
            </a:r>
            <a:endParaRPr lang="en-US" sz="1400" dirty="0"/>
          </a:p>
        </p:txBody>
      </p:sp>
      <p:sp>
        <p:nvSpPr>
          <p:cNvPr id="14" name="Text 11"/>
          <p:cNvSpPr txBox="1"/>
          <p:nvPr/>
        </p:nvSpPr>
        <p:spPr>
          <a:xfrm>
            <a:off x="5193792" y="512978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补充分析 - 论文必需内容</a:t>
            </a:r>
            <a:endParaRPr lang="en-US" sz="2000" dirty="0"/>
          </a:p>
        </p:txBody>
      </p:sp>
      <p:sp>
        <p:nvSpPr>
          <p:cNvPr id="15" name="Text 12"/>
          <p:cNvSpPr txBox="1"/>
          <p:nvPr/>
        </p:nvSpPr>
        <p:spPr>
          <a:xfrm>
            <a:off x="0" y="0"/>
            <a:ext cx="1069848" cy="265176"/>
          </a:xfrm>
          <a:prstGeom prst="rect">
            <a:avLst/>
          </a:prstGeom>
          <a:solidFill>
            <a:srgbClr val="FFFFFF">
              <a:alpha val="0"/>
            </a:srgbClr>
          </a:solidFill>
        </p:spPr>
        <p:txBody>
          <a:bodyPr wrap="square" lIns="0" tIns="0" rIns="0" bIns="0" rtlCol="0" anchor="ctr"/>
          <a:lstStyle/>
          <a:p>
            <a:pPr algn="l">
              <a:lnSpc>
                <a:spcPct val="125000"/>
              </a:lnSpc>
            </a:pPr>
            <a:r>
              <a:rPr lang="en-US" sz="1400"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结论与展望</a:t>
            </a:r>
            <a:endParaRPr lang="en-US" sz="1400" dirty="0"/>
          </a:p>
        </p:txBody>
      </p:sp>
      <p:sp>
        <p:nvSpPr>
          <p:cNvPr id="16" name="Text 13"/>
          <p:cNvSpPr txBox="1"/>
          <p:nvPr/>
        </p:nvSpPr>
        <p:spPr>
          <a:xfrm>
            <a:off x="4773168" y="512978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06</a:t>
            </a:r>
            <a:endParaRPr lang="en-US" sz="2000" dirty="0"/>
          </a:p>
        </p:txBody>
      </p:sp>
      <p:sp>
        <p:nvSpPr>
          <p:cNvPr id="17" name="Text 14"/>
          <p:cNvSpPr txBox="1"/>
          <p:nvPr/>
        </p:nvSpPr>
        <p:spPr>
          <a:xfrm>
            <a:off x="5193792" y="5779008"/>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顶刊投稿路线图</a:t>
            </a:r>
            <a:endParaRPr lang="en-US" sz="2000" dirty="0"/>
          </a:p>
        </p:txBody>
      </p:sp>
      <p:sp>
        <p:nvSpPr>
          <p:cNvPr id="18" name="Text 15"/>
          <p:cNvSpPr txBox="1"/>
          <p:nvPr/>
        </p:nvSpPr>
        <p:spPr>
          <a:xfrm>
            <a:off x="4773168" y="5779008"/>
            <a:ext cx="384048"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07</a:t>
            </a:r>
            <a:endParaRPr lang="en-US" sz="2000" dirty="0"/>
          </a:p>
        </p:txBody>
      </p:sp>
      <p:sp>
        <p:nvSpPr>
          <p:cNvPr id="19" name="Text 16"/>
          <p:cNvSpPr txBox="1"/>
          <p:nvPr/>
        </p:nvSpPr>
        <p:spPr>
          <a:xfrm>
            <a:off x="5193792" y="642823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即刻行动计划 (3个月速赢)</a:t>
            </a:r>
            <a:endParaRPr lang="en-US" sz="2000" dirty="0"/>
          </a:p>
        </p:txBody>
      </p:sp>
      <p:sp>
        <p:nvSpPr>
          <p:cNvPr id="20" name="Text 17"/>
          <p:cNvSpPr txBox="1"/>
          <p:nvPr/>
        </p:nvSpPr>
        <p:spPr>
          <a:xfrm>
            <a:off x="4773168" y="6428232"/>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08</a:t>
            </a:r>
            <a:endParaRPr lang="en-US" sz="2000" dirty="0"/>
          </a:p>
        </p:txBody>
      </p:sp>
      <p:sp>
        <p:nvSpPr>
          <p:cNvPr id="21" name="Text 18"/>
          <p:cNvSpPr txBox="1"/>
          <p:nvPr/>
        </p:nvSpPr>
        <p:spPr>
          <a:xfrm>
            <a:off x="5193792" y="70774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资源需求评估</a:t>
            </a:r>
            <a:endParaRPr lang="en-US" sz="2000" dirty="0"/>
          </a:p>
        </p:txBody>
      </p:sp>
      <p:sp>
        <p:nvSpPr>
          <p:cNvPr id="22" name="Text 19"/>
          <p:cNvSpPr txBox="1"/>
          <p:nvPr/>
        </p:nvSpPr>
        <p:spPr>
          <a:xfrm>
            <a:off x="4773168" y="707745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09</a:t>
            </a:r>
            <a:endParaRPr lang="en-US" sz="2000" dirty="0"/>
          </a:p>
        </p:txBody>
      </p:sp>
      <p:sp>
        <p:nvSpPr>
          <p:cNvPr id="23" name="Text 20"/>
          <p:cNvSpPr txBox="1"/>
          <p:nvPr/>
        </p:nvSpPr>
        <p:spPr>
          <a:xfrm>
            <a:off x="5193792" y="771753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风险评估与缓解</a:t>
            </a:r>
            <a:endParaRPr lang="en-US" sz="2000" dirty="0"/>
          </a:p>
        </p:txBody>
      </p:sp>
      <p:sp>
        <p:nvSpPr>
          <p:cNvPr id="24" name="Text 21"/>
          <p:cNvSpPr txBox="1"/>
          <p:nvPr/>
        </p:nvSpPr>
        <p:spPr>
          <a:xfrm>
            <a:off x="4773168" y="7717536"/>
            <a:ext cx="37490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376ADA"/>
                </a:solidFill>
                <a:latin typeface="Barlow" panose="00000500000000000000" pitchFamily="34" charset="0"/>
                <a:ea typeface="Barlow" panose="00000500000000000000" pitchFamily="34" charset="-122"/>
                <a:cs typeface="Barlow" panose="00000500000000000000" pitchFamily="34" charset="-120"/>
              </a:rPr>
              <a:t>10</a:t>
            </a:r>
            <a:endParaRPr lang="en-US" sz="2000" dirty="0"/>
          </a:p>
        </p:txBody>
      </p:sp>
      <p:sp>
        <p:nvSpPr>
          <p:cNvPr id="25" name="Text 22"/>
          <p:cNvSpPr txBox="1"/>
          <p:nvPr/>
        </p:nvSpPr>
        <p:spPr>
          <a:xfrm>
            <a:off x="4773168" y="356616"/>
            <a:ext cx="1371600" cy="685800"/>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目录</a:t>
            </a:r>
            <a:endParaRPr lang="en-US" sz="3600" dirty="0"/>
          </a:p>
        </p:txBody>
      </p:sp>
      <p:sp>
        <p:nvSpPr>
          <p:cNvPr id="26" name="Text 23"/>
          <p:cNvSpPr txBox="1"/>
          <p:nvPr/>
        </p:nvSpPr>
        <p:spPr>
          <a:xfrm>
            <a:off x="4773168" y="914400"/>
            <a:ext cx="1234440" cy="347472"/>
          </a:xfrm>
          <a:prstGeom prst="rect">
            <a:avLst/>
          </a:prstGeom>
          <a:solidFill>
            <a:srgbClr val="FFFFFF">
              <a:alpha val="0"/>
            </a:srgbClr>
          </a:solidFill>
        </p:spPr>
        <p:txBody>
          <a:bodyPr wrap="square" lIns="0" tIns="0" rIns="0" bIns="0" rtlCol="0" anchor="ctr"/>
          <a:lstStyle/>
          <a:p>
            <a:pPr algn="l">
              <a:lnSpc>
                <a:spcPct val="125000"/>
              </a:lnSpc>
            </a:pPr>
            <a:r>
              <a:rPr lang="en-US" sz="1400" b="1" dirty="0">
                <a:solidFill>
                  <a:srgbClr val="80808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CONTENTS</a:t>
            </a:r>
            <a:endParaRPr lang="en-US" sz="1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5243048" cy="8577072"/>
          </a:xfrm>
          <a:prstGeom prst="rect">
            <a:avLst/>
          </a:prstGeom>
          <a:gradFill flip="none" rotWithShape="1">
            <a:gsLst>
              <a:gs pos="0">
                <a:srgbClr val="376ADA">
                  <a:alpha val="10000"/>
                </a:srgbClr>
              </a:gs>
              <a:gs pos="52991">
                <a:srgbClr val="376ADA">
                  <a:alpha val="0"/>
                </a:srgbClr>
              </a:gs>
            </a:gsLst>
            <a:lin ang="5400000" scaled="0"/>
          </a:gradFill>
          <a:effectLst>
            <a:outerShdw blurRad="101600" dist="50800" dir="16200000" algn="bl" rotWithShape="0">
              <a:srgbClr val="000000">
                <a:alpha val="0"/>
              </a:srgbClr>
            </a:outerShdw>
          </a:effectLst>
        </p:spPr>
        <p:txBody>
          <a:bodyPr/>
          <a:lstStyle/>
          <a:p>
            <a:endParaRPr lang="en-GB"/>
          </a:p>
        </p:txBody>
      </p:sp>
      <p:sp>
        <p:nvSpPr>
          <p:cNvPr id="3" name="Shape 1"/>
          <p:cNvSpPr/>
          <p:nvPr/>
        </p:nvSpPr>
        <p:spPr>
          <a:xfrm>
            <a:off x="777240" y="1691640"/>
            <a:ext cx="3474720" cy="1417320"/>
          </a:xfrm>
          <a:prstGeom prst="homePlate">
            <a:avLst/>
          </a:prstGeom>
          <a:solidFill>
            <a:srgbClr val="376ADA">
              <a:alpha val="60000"/>
            </a:srgbClr>
          </a:solidFill>
          <a:effectLst>
            <a:outerShdw blurRad="101600" dist="50800" dir="16200000" algn="bl" rotWithShape="0">
              <a:srgbClr val="000000">
                <a:alpha val="0"/>
              </a:srgbClr>
            </a:outerShdw>
          </a:effectLst>
        </p:spPr>
        <p:txBody>
          <a:bodyPr/>
          <a:lstStyle/>
          <a:p>
            <a:endParaRPr lang="en-GB"/>
          </a:p>
        </p:txBody>
      </p:sp>
      <p:sp>
        <p:nvSpPr>
          <p:cNvPr id="4" name="Shape 2"/>
          <p:cNvSpPr/>
          <p:nvPr/>
        </p:nvSpPr>
        <p:spPr>
          <a:xfrm>
            <a:off x="777240" y="3255264"/>
            <a:ext cx="3474720" cy="1417320"/>
          </a:xfrm>
          <a:prstGeom prst="homePlate">
            <a:avLst/>
          </a:prstGeom>
          <a:solidFill>
            <a:srgbClr val="376ADA">
              <a:alpha val="75294"/>
            </a:srgbClr>
          </a:solidFill>
          <a:effectLst>
            <a:outerShdw blurRad="101600" dist="50800" dir="16200000" algn="bl" rotWithShape="0">
              <a:srgbClr val="000000">
                <a:alpha val="0"/>
              </a:srgbClr>
            </a:outerShdw>
          </a:effectLst>
        </p:spPr>
        <p:txBody>
          <a:bodyPr/>
          <a:lstStyle/>
          <a:p>
            <a:endParaRPr lang="en-GB"/>
          </a:p>
        </p:txBody>
      </p:sp>
      <p:sp>
        <p:nvSpPr>
          <p:cNvPr id="5" name="Shape 3"/>
          <p:cNvSpPr/>
          <p:nvPr/>
        </p:nvSpPr>
        <p:spPr>
          <a:xfrm>
            <a:off x="777240" y="4818888"/>
            <a:ext cx="3474720" cy="1417320"/>
          </a:xfrm>
          <a:prstGeom prst="homePlate">
            <a:avLst/>
          </a:prstGeom>
          <a:solidFill>
            <a:srgbClr val="376ADA">
              <a:alpha val="85098"/>
            </a:srgbClr>
          </a:solidFill>
          <a:effectLst>
            <a:outerShdw blurRad="101600" dist="50800" dir="16200000" algn="bl" rotWithShape="0">
              <a:srgbClr val="000000">
                <a:alpha val="0"/>
              </a:srgbClr>
            </a:outerShdw>
          </a:effectLst>
        </p:spPr>
        <p:txBody>
          <a:bodyPr/>
          <a:lstStyle/>
          <a:p>
            <a:endParaRPr lang="en-GB"/>
          </a:p>
        </p:txBody>
      </p:sp>
      <p:sp>
        <p:nvSpPr>
          <p:cNvPr id="6" name="Shape 4"/>
          <p:cNvSpPr/>
          <p:nvPr/>
        </p:nvSpPr>
        <p:spPr>
          <a:xfrm>
            <a:off x="777240" y="6391656"/>
            <a:ext cx="3474720" cy="1417320"/>
          </a:xfrm>
          <a:prstGeom prst="homePlate">
            <a:avLst/>
          </a:prstGeom>
          <a:solidFill>
            <a:srgbClr val="376ADA"/>
          </a:solidFill>
          <a:effectLst>
            <a:outerShdw blurRad="101600" dist="50800" dir="16200000" algn="bl" rotWithShape="0">
              <a:srgbClr val="000000">
                <a:alpha val="0"/>
              </a:srgbClr>
            </a:outerShdw>
          </a:effectLst>
        </p:spPr>
        <p:txBody>
          <a:bodyPr/>
          <a:lstStyle/>
          <a:p>
            <a:endParaRPr lang="en-GB"/>
          </a:p>
        </p:txBody>
      </p:sp>
      <p:sp>
        <p:nvSpPr>
          <p:cNvPr id="7" name="Text 5"/>
          <p:cNvSpPr txBox="1"/>
          <p:nvPr/>
        </p:nvSpPr>
        <p:spPr>
          <a:xfrm>
            <a:off x="1389888" y="466344"/>
            <a:ext cx="13048488" cy="841248"/>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结论与展望</a:t>
            </a:r>
            <a:endParaRPr lang="en-US" sz="3600" dirty="0"/>
          </a:p>
        </p:txBody>
      </p:sp>
      <p:pic>
        <p:nvPicPr>
          <p:cNvPr id="8"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1608" y="1682496"/>
            <a:ext cx="10689336" cy="1408176"/>
          </a:xfrm>
          <a:prstGeom prst="rect">
            <a:avLst/>
          </a:prstGeom>
        </p:spPr>
      </p:pic>
      <p:pic>
        <p:nvPicPr>
          <p:cNvPr id="9"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3721608" y="3264408"/>
            <a:ext cx="10689336" cy="1408176"/>
          </a:xfrm>
          <a:prstGeom prst="rect">
            <a:avLst/>
          </a:prstGeom>
        </p:spPr>
      </p:pic>
      <p:pic>
        <p:nvPicPr>
          <p:cNvPr id="10" name="Image 2"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3721608" y="4828032"/>
            <a:ext cx="10689336" cy="1408176"/>
          </a:xfrm>
          <a:prstGeom prst="rect">
            <a:avLst/>
          </a:prstGeom>
        </p:spPr>
      </p:pic>
      <p:pic>
        <p:nvPicPr>
          <p:cNvPr id="11" name="Image 3"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3721608" y="6391656"/>
            <a:ext cx="10689336" cy="1408176"/>
          </a:xfrm>
          <a:prstGeom prst="rect">
            <a:avLst/>
          </a:prstGeom>
        </p:spPr>
      </p:pic>
      <p:sp>
        <p:nvSpPr>
          <p:cNvPr id="12" name="Text 6"/>
          <p:cNvSpPr txBox="1"/>
          <p:nvPr/>
        </p:nvSpPr>
        <p:spPr>
          <a:xfrm>
            <a:off x="932688" y="1856232"/>
            <a:ext cx="2587752" cy="1078992"/>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项目优势</a:t>
            </a:r>
            <a:endParaRPr lang="en-US" sz="1600" dirty="0"/>
          </a:p>
        </p:txBody>
      </p:sp>
      <p:sp>
        <p:nvSpPr>
          <p:cNvPr id="13" name="Text 7"/>
          <p:cNvSpPr txBox="1"/>
          <p:nvPr/>
        </p:nvSpPr>
        <p:spPr>
          <a:xfrm>
            <a:off x="932688" y="3419856"/>
            <a:ext cx="2587752" cy="1078992"/>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关键不足</a:t>
            </a:r>
            <a:endParaRPr lang="en-US" sz="1600" dirty="0"/>
          </a:p>
        </p:txBody>
      </p:sp>
      <p:sp>
        <p:nvSpPr>
          <p:cNvPr id="14" name="Text 8"/>
          <p:cNvSpPr txBox="1"/>
          <p:nvPr/>
        </p:nvSpPr>
        <p:spPr>
          <a:xfrm>
            <a:off x="932688" y="4992624"/>
            <a:ext cx="2587752" cy="1078992"/>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现实路径选择</a:t>
            </a:r>
            <a:endParaRPr lang="en-US" sz="1600" dirty="0"/>
          </a:p>
        </p:txBody>
      </p:sp>
      <p:sp>
        <p:nvSpPr>
          <p:cNvPr id="15" name="Text 9"/>
          <p:cNvSpPr txBox="1"/>
          <p:nvPr/>
        </p:nvSpPr>
        <p:spPr>
          <a:xfrm>
            <a:off x="932688" y="6565392"/>
            <a:ext cx="2587752" cy="1078992"/>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最终评价</a:t>
            </a:r>
            <a:endParaRPr lang="en-US" sz="1600" dirty="0"/>
          </a:p>
        </p:txBody>
      </p:sp>
      <p:sp>
        <p:nvSpPr>
          <p:cNvPr id="16" name="Text 10"/>
          <p:cNvSpPr txBox="1"/>
          <p:nvPr/>
        </p:nvSpPr>
        <p:spPr>
          <a:xfrm>
            <a:off x="4672584" y="1856232"/>
            <a:ext cx="9509760" cy="1069848"/>
          </a:xfrm>
          <a:prstGeom prst="rect">
            <a:avLst/>
          </a:prstGeom>
          <a:solidFill>
            <a:srgbClr val="FFFFFF">
              <a:alpha val="0"/>
            </a:srgbClr>
          </a:solidFill>
        </p:spPr>
        <p:txBody>
          <a:bodyPr wrap="square" lIns="0" tIns="0" rIns="0" bIns="0" rtlCol="0" anchor="t"/>
          <a:lstStyle/>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完整性: 端到端AI药物设计流程2. 可重现性: 基于开源工具(REINVENT4)3. 创新性: 迁移学习+强化学习+多目标优化4. 实用性: 生成了可实验验证的候选物</a:t>
            </a:r>
            <a:endParaRPr lang="en-US" sz="1400" dirty="0"/>
          </a:p>
        </p:txBody>
      </p:sp>
      <p:sp>
        <p:nvSpPr>
          <p:cNvPr id="17" name="Text 11"/>
          <p:cNvSpPr txBox="1"/>
          <p:nvPr/>
        </p:nvSpPr>
        <p:spPr>
          <a:xfrm>
            <a:off x="4672584" y="3429000"/>
            <a:ext cx="9509760" cy="1069848"/>
          </a:xfrm>
          <a:prstGeom prst="rect">
            <a:avLst/>
          </a:prstGeom>
          <a:solidFill>
            <a:srgbClr val="FFFFFF">
              <a:alpha val="0"/>
            </a:srgbClr>
          </a:solidFill>
        </p:spPr>
        <p:txBody>
          <a:bodyPr wrap="square" lIns="0" tIns="0" rIns="0" bIns="0" rtlCol="0" anchor="t"/>
          <a:lstStyle/>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数据规模: 729 vs 理想&gt;5,0002. 模型性能: R²=0.69 vs 顶刊&gt;0.853. 实验验证: 缺失 (致命)4. 算法创新: 有限 (使用成熟方法)</a:t>
            </a:r>
            <a:endParaRPr lang="en-US" sz="1400" dirty="0"/>
          </a:p>
        </p:txBody>
      </p:sp>
      <p:sp>
        <p:nvSpPr>
          <p:cNvPr id="18" name="Text 12"/>
          <p:cNvSpPr txBox="1"/>
          <p:nvPr/>
        </p:nvSpPr>
        <p:spPr>
          <a:xfrm>
            <a:off x="4672584" y="5001768"/>
            <a:ext cx="9509760" cy="1069848"/>
          </a:xfrm>
          <a:prstGeom prst="rect">
            <a:avLst/>
          </a:prstGeom>
          <a:solidFill>
            <a:srgbClr val="FFFFFF">
              <a:alpha val="0"/>
            </a:srgbClr>
          </a:solidFill>
        </p:spPr>
        <p:txBody>
          <a:bodyPr wrap="square" lIns="0" tIns="0" rIns="0" bIns="0" rtlCol="0" anchor="t"/>
          <a:lstStyle/>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保守路线 (推荐):→ 3个月数据+模型升级→ JCIM投稿(IF~5)→ 同步寻求实验合作→ 12个月后冲刺Nature Comms</a:t>
            </a:r>
            <a:endParaRPr lang="en-US" sz="1400" dirty="0"/>
          </a:p>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激进路线 (高风险高回报):→ 立即启动实验验证($30k)→ 6个月获得活性数据→ 直接投Nature Comms/JACS→ 失败则降级发表</a:t>
            </a:r>
            <a:endParaRPr lang="en-US" sz="1400" dirty="0"/>
          </a:p>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我的建议:先发JCIM建立track record，用发表论文吸引合作/基金，再冲击顶刊。稳扎稳打优于一步登天。</a:t>
            </a:r>
            <a:endParaRPr lang="en-US" sz="1400" dirty="0"/>
          </a:p>
        </p:txBody>
      </p:sp>
      <p:sp>
        <p:nvSpPr>
          <p:cNvPr id="19" name="Text 13"/>
          <p:cNvSpPr txBox="1"/>
          <p:nvPr/>
        </p:nvSpPr>
        <p:spPr>
          <a:xfrm>
            <a:off x="4672584" y="6565392"/>
            <a:ext cx="9509760" cy="1143000"/>
          </a:xfrm>
          <a:prstGeom prst="rect">
            <a:avLst/>
          </a:prstGeom>
          <a:solidFill>
            <a:srgbClr val="FFFFFF">
              <a:alpha val="0"/>
            </a:srgbClr>
          </a:solidFill>
        </p:spPr>
        <p:txBody>
          <a:bodyPr wrap="square" lIns="0" tIns="0" rIns="0" bIns="0" rtlCol="0" anchor="t"/>
          <a:lstStyle/>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这是一个优秀的工作，但需要客观认识其位置现状定位:</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顶尖的硕士毕业论文合格的博士论文一个章节可发表的中档期刊论文 (IF 3-5)不是现阶段可投Nature/Science的工作</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核心价值:</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展示了AI药物设计的完整流程证明了小数据集也能训练可用模型为DENV抑制剂设计提供了938个候选物建立了可复现的技术框架</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致命短板:</a:t>
            </a:r>
            <a:endParaRPr lang="en-US" sz="1000" dirty="0"/>
          </a:p>
          <a:p>
            <a:pPr algn="l">
              <a:lnSpc>
                <a:spcPct val="125000"/>
              </a:lnSpc>
            </a:pPr>
            <a:r>
              <a:rPr lang="en-US" sz="10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无实验数据 = 无法证明任何分子真的有效计算预测永远是假设，实验才是真理顶刊审稿人第一个问题必然是"实验验证呢？"</a:t>
            </a:r>
            <a:endParaRPr lang="en-US" sz="1000" dirty="0"/>
          </a:p>
        </p:txBody>
      </p:sp>
      <p:pic>
        <p:nvPicPr>
          <p:cNvPr id="20" name="Image 4"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7240" y="457200"/>
            <a:ext cx="612648" cy="85953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5243048" cy="8577072"/>
          </a:xfrm>
          <a:prstGeom prst="rect">
            <a:avLst/>
          </a:prstGeom>
        </p:spPr>
      </p:pic>
      <p:sp>
        <p:nvSpPr>
          <p:cNvPr id="3" name="Text 0"/>
          <p:cNvSpPr txBox="1"/>
          <p:nvPr/>
        </p:nvSpPr>
        <p:spPr>
          <a:xfrm>
            <a:off x="640080" y="4992624"/>
            <a:ext cx="10351008" cy="2340864"/>
          </a:xfrm>
          <a:prstGeom prst="rect">
            <a:avLst/>
          </a:prstGeom>
          <a:solidFill>
            <a:srgbClr val="FFFFFF">
              <a:alpha val="0"/>
            </a:srgbClr>
          </a:solidFill>
        </p:spPr>
        <p:txBody>
          <a:bodyPr wrap="square" lIns="0" tIns="0" rIns="0" bIns="0" rtlCol="0" anchor="b"/>
          <a:lstStyle/>
          <a:p>
            <a:pPr algn="l">
              <a:lnSpc>
                <a:spcPct val="100000"/>
              </a:lnSpc>
            </a:pPr>
            <a:r>
              <a:rPr lang="en-US" sz="72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谢谢观看</a:t>
            </a:r>
            <a:endParaRPr lang="en-US" sz="7200" dirty="0"/>
          </a:p>
        </p:txBody>
      </p:sp>
      <p:sp>
        <p:nvSpPr>
          <p:cNvPr id="4" name="Text 1"/>
          <p:cNvSpPr txBox="1"/>
          <p:nvPr/>
        </p:nvSpPr>
        <p:spPr>
          <a:xfrm>
            <a:off x="713232" y="484632"/>
            <a:ext cx="1344168" cy="301752"/>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YOUR LOGO</a:t>
            </a:r>
            <a:endParaRPr lang="en-US" sz="1600" dirty="0"/>
          </a:p>
        </p:txBody>
      </p:sp>
      <p:sp>
        <p:nvSpPr>
          <p:cNvPr id="5" name="Text 2"/>
          <p:cNvSpPr txBox="1"/>
          <p:nvPr/>
        </p:nvSpPr>
        <p:spPr>
          <a:xfrm>
            <a:off x="713232" y="7333488"/>
            <a:ext cx="2103120" cy="502920"/>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汇报人：ShareVip686</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5243048" cy="8577072"/>
          </a:xfrm>
          <a:prstGeom prst="rect">
            <a:avLst/>
          </a:prstGeom>
          <a:gradFill flip="none" rotWithShape="1">
            <a:gsLst>
              <a:gs pos="65385">
                <a:srgbClr val="5D7EAE">
                  <a:alpha val="10000"/>
                </a:srgbClr>
              </a:gs>
              <a:gs pos="100000">
                <a:srgbClr val="5D7EAE">
                  <a:alpha val="0"/>
                </a:srgbClr>
              </a:gs>
            </a:gsLst>
            <a:lin ang="5520000" scaled="0"/>
          </a:gradFill>
          <a:effectLst>
            <a:outerShdw blurRad="101600" dist="50800" dir="16200000" algn="bl" rotWithShape="0">
              <a:srgbClr val="000000">
                <a:alpha val="0"/>
              </a:srgbClr>
            </a:outerShdw>
          </a:effectLst>
        </p:spPr>
        <p:txBody>
          <a:bodyPr/>
          <a:lstStyle/>
          <a:p>
            <a:endParaRPr lang="en-GB"/>
          </a:p>
        </p:txBody>
      </p:sp>
      <p:sp>
        <p:nvSpPr>
          <p:cNvPr id="3" name="Text 1"/>
          <p:cNvSpPr txBox="1"/>
          <p:nvPr/>
        </p:nvSpPr>
        <p:spPr>
          <a:xfrm>
            <a:off x="1380744" y="466344"/>
            <a:ext cx="13048488" cy="850392"/>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当前成果定位</a:t>
            </a:r>
            <a:endParaRPr lang="en-US" sz="3600" dirty="0"/>
          </a:p>
        </p:txBody>
      </p:sp>
      <p:graphicFrame>
        <p:nvGraphicFramePr>
          <p:cNvPr id="6" name="Table 0"/>
          <p:cNvGraphicFramePr>
            <a:graphicFrameLocks noGrp="1"/>
          </p:cNvGraphicFramePr>
          <p:nvPr/>
        </p:nvGraphicFramePr>
        <p:xfrm>
          <a:off x="5586984" y="1920240"/>
          <a:ext cx="8833104" cy="5577840"/>
        </p:xfrm>
        <a:graphic>
          <a:graphicData uri="http://schemas.openxmlformats.org/drawingml/2006/table">
            <a:tbl>
              <a:tblPr/>
              <a:tblGrid>
                <a:gridCol w="1472184">
                  <a:extLst>
                    <a:ext uri="{9D8B030D-6E8A-4147-A177-3AD203B41FA5}">
                      <a16:colId xmlns:a16="http://schemas.microsoft.com/office/drawing/2014/main" val="20000"/>
                    </a:ext>
                  </a:extLst>
                </a:gridCol>
                <a:gridCol w="1472184">
                  <a:extLst>
                    <a:ext uri="{9D8B030D-6E8A-4147-A177-3AD203B41FA5}">
                      <a16:colId xmlns:a16="http://schemas.microsoft.com/office/drawing/2014/main" val="20001"/>
                    </a:ext>
                  </a:extLst>
                </a:gridCol>
                <a:gridCol w="1472184">
                  <a:extLst>
                    <a:ext uri="{9D8B030D-6E8A-4147-A177-3AD203B41FA5}">
                      <a16:colId xmlns:a16="http://schemas.microsoft.com/office/drawing/2014/main" val="20002"/>
                    </a:ext>
                  </a:extLst>
                </a:gridCol>
                <a:gridCol w="1472184">
                  <a:extLst>
                    <a:ext uri="{9D8B030D-6E8A-4147-A177-3AD203B41FA5}">
                      <a16:colId xmlns:a16="http://schemas.microsoft.com/office/drawing/2014/main" val="20003"/>
                    </a:ext>
                  </a:extLst>
                </a:gridCol>
                <a:gridCol w="1472184">
                  <a:extLst>
                    <a:ext uri="{9D8B030D-6E8A-4147-A177-3AD203B41FA5}">
                      <a16:colId xmlns:a16="http://schemas.microsoft.com/office/drawing/2014/main" val="20004"/>
                    </a:ext>
                  </a:extLst>
                </a:gridCol>
                <a:gridCol w="1472184">
                  <a:extLst>
                    <a:ext uri="{9D8B030D-6E8A-4147-A177-3AD203B41FA5}">
                      <a16:colId xmlns:a16="http://schemas.microsoft.com/office/drawing/2014/main" val="20005"/>
                    </a:ext>
                  </a:extLst>
                </a:gridCol>
              </a:tblGrid>
              <a:tr h="557784">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项目代码	</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描述</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负责人	</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执行阶段	</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备注</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extLst>
                  <a:ext uri="{0D108BD9-81ED-4DB2-BD59-A6C34878D82A}">
                    <a16:rowId xmlns:a16="http://schemas.microsoft.com/office/drawing/2014/main" val="10000"/>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项目1</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项目2</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2"/>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项目3</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项目4</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4"/>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项目5</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项目6</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6"/>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项目7</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项目8</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8"/>
                  </a:ext>
                </a:extLst>
              </a:tr>
              <a:tr h="55778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项目9</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9536" y="1920240"/>
            <a:ext cx="4206240" cy="2660904"/>
          </a:xfrm>
          <a:prstGeom prst="rect">
            <a:avLst/>
          </a:prstGeom>
        </p:spPr>
      </p:pic>
      <p:sp>
        <p:nvSpPr>
          <p:cNvPr id="4" name="Shape 2"/>
          <p:cNvSpPr/>
          <p:nvPr/>
        </p:nvSpPr>
        <p:spPr>
          <a:xfrm>
            <a:off x="859536" y="1920240"/>
            <a:ext cx="4206240" cy="91440"/>
          </a:xfrm>
          <a:prstGeom prst="rect">
            <a:avLst/>
          </a:prstGeom>
          <a:solidFill>
            <a:srgbClr val="376ADA"/>
          </a:solidFill>
          <a:effectLst>
            <a:outerShdw blurRad="101600" dist="50800" dir="16200000" algn="bl" rotWithShape="0">
              <a:srgbClr val="000000">
                <a:alpha val="0"/>
              </a:srgbClr>
            </a:outerShdw>
          </a:effectLst>
        </p:spPr>
        <p:txBody>
          <a:bodyPr/>
          <a:lstStyle/>
          <a:p>
            <a:endParaRPr lang="en-GB"/>
          </a:p>
        </p:txBody>
      </p:sp>
      <p:sp>
        <p:nvSpPr>
          <p:cNvPr id="7" name="Text 3"/>
          <p:cNvSpPr txBox="1"/>
          <p:nvPr/>
        </p:nvSpPr>
        <p:spPr>
          <a:xfrm>
            <a:off x="1069848" y="2560320"/>
            <a:ext cx="3794760" cy="1828800"/>
          </a:xfrm>
          <a:prstGeom prst="rect">
            <a:avLst/>
          </a:prstGeom>
          <a:solidFill>
            <a:srgbClr val="FFFFFF">
              <a:alpha val="0"/>
            </a:srgbClr>
          </a:solidFill>
        </p:spPr>
        <p:txBody>
          <a:bodyPr wrap="square" lIns="0" tIns="0" rIns="0" bIns="0" rtlCol="0" anchor="t"/>
          <a:lstStyle/>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优秀硕士论文/博士章节</a:t>
            </a:r>
            <a:endParaRPr lang="en-US" sz="1500" dirty="0"/>
          </a:p>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可发表级别: 中档计算化学期刊（IF 3-5）</a:t>
            </a:r>
            <a:endParaRPr lang="en-US" sz="1500" dirty="0"/>
          </a:p>
        </p:txBody>
      </p:sp>
      <p:sp>
        <p:nvSpPr>
          <p:cNvPr id="8" name="Text 4"/>
          <p:cNvSpPr txBox="1"/>
          <p:nvPr/>
        </p:nvSpPr>
        <p:spPr>
          <a:xfrm>
            <a:off x="1069848" y="2176272"/>
            <a:ext cx="3794760" cy="374904"/>
          </a:xfrm>
          <a:prstGeom prst="rect">
            <a:avLst/>
          </a:prstGeom>
          <a:solidFill>
            <a:srgbClr val="FFFFFF">
              <a:alpha val="0"/>
            </a:srgbClr>
          </a:solidFill>
        </p:spPr>
        <p:txBody>
          <a:bodyPr wrap="square" lIns="0" tIns="0" rIns="0" bIns="0" rtlCol="0" anchor="ctr"/>
          <a:lstStyle/>
          <a:p>
            <a:pPr algn="l">
              <a:lnSpc>
                <a:spcPct val="125000"/>
              </a:lnSpc>
            </a:pPr>
            <a:r>
              <a:rPr lang="en-US" sz="17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实际水平</a:t>
            </a:r>
            <a:endParaRPr lang="en-US" sz="1700" dirty="0"/>
          </a:p>
        </p:txBody>
      </p:sp>
      <p:pic>
        <p:nvPicPr>
          <p:cNvPr id="9"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9536" y="4800600"/>
            <a:ext cx="4206240" cy="2660904"/>
          </a:xfrm>
          <a:prstGeom prst="rect">
            <a:avLst/>
          </a:prstGeom>
        </p:spPr>
      </p:pic>
      <p:sp>
        <p:nvSpPr>
          <p:cNvPr id="10" name="Shape 5"/>
          <p:cNvSpPr/>
          <p:nvPr/>
        </p:nvSpPr>
        <p:spPr>
          <a:xfrm>
            <a:off x="859536" y="4800600"/>
            <a:ext cx="4206240" cy="91440"/>
          </a:xfrm>
          <a:prstGeom prst="rect">
            <a:avLst/>
          </a:prstGeom>
          <a:solidFill>
            <a:srgbClr val="376ADA"/>
          </a:solidFill>
          <a:effectLst>
            <a:outerShdw blurRad="101600" dist="50800" dir="16200000" algn="bl" rotWithShape="0">
              <a:srgbClr val="000000">
                <a:alpha val="0"/>
              </a:srgbClr>
            </a:outerShdw>
          </a:effectLst>
        </p:spPr>
        <p:txBody>
          <a:bodyPr/>
          <a:lstStyle/>
          <a:p>
            <a:endParaRPr lang="en-GB"/>
          </a:p>
        </p:txBody>
      </p:sp>
      <p:sp>
        <p:nvSpPr>
          <p:cNvPr id="11" name="Text 6"/>
          <p:cNvSpPr txBox="1"/>
          <p:nvPr/>
        </p:nvSpPr>
        <p:spPr>
          <a:xfrm>
            <a:off x="1069848" y="5440680"/>
            <a:ext cx="3794760" cy="1856232"/>
          </a:xfrm>
          <a:prstGeom prst="rect">
            <a:avLst/>
          </a:prstGeom>
          <a:solidFill>
            <a:srgbClr val="FFFFFF">
              <a:alpha val="0"/>
            </a:srgbClr>
          </a:solidFill>
        </p:spPr>
        <p:txBody>
          <a:bodyPr wrap="square" lIns="0" tIns="0" rIns="0" bIns="0" rtlCol="0" anchor="t"/>
          <a:lstStyle/>
          <a:p>
            <a:pPr algn="l">
              <a:lnSpc>
                <a:spcPct val="125000"/>
              </a:lnSpc>
            </a:pPr>
            <a:r>
              <a:rPr lang="en-US" sz="15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需补充实验验证、扩大数据集、算法创新</a:t>
            </a:r>
            <a:endParaRPr lang="en-US" sz="1500" dirty="0"/>
          </a:p>
        </p:txBody>
      </p:sp>
      <p:sp>
        <p:nvSpPr>
          <p:cNvPr id="12" name="Text 7"/>
          <p:cNvSpPr txBox="1"/>
          <p:nvPr/>
        </p:nvSpPr>
        <p:spPr>
          <a:xfrm>
            <a:off x="1069848" y="5047488"/>
            <a:ext cx="3794760" cy="374904"/>
          </a:xfrm>
          <a:prstGeom prst="rect">
            <a:avLst/>
          </a:prstGeom>
          <a:solidFill>
            <a:srgbClr val="FFFFFF">
              <a:alpha val="0"/>
            </a:srgbClr>
          </a:solidFill>
        </p:spPr>
        <p:txBody>
          <a:bodyPr wrap="square" lIns="0" tIns="0" rIns="0" bIns="0" rtlCol="0" anchor="ctr"/>
          <a:lstStyle/>
          <a:p>
            <a:pPr algn="l">
              <a:lnSpc>
                <a:spcPct val="125000"/>
              </a:lnSpc>
            </a:pPr>
            <a:r>
              <a:rPr lang="en-US" sz="17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距离顶刊差距</a:t>
            </a:r>
            <a:endParaRPr lang="en-US" sz="1700" dirty="0"/>
          </a:p>
        </p:txBody>
      </p:sp>
      <p:pic>
        <p:nvPicPr>
          <p:cNvPr id="13"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8096" y="466344"/>
            <a:ext cx="612648" cy="85953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736" b="703"/>
          <a:stretch>
            <a:fillRect/>
          </a:stretch>
        </p:blipFill>
        <p:spPr>
          <a:xfrm>
            <a:off x="0" y="0"/>
            <a:ext cx="3803904" cy="8577072"/>
          </a:xfrm>
          <a:prstGeom prst="rect">
            <a:avLst/>
          </a:prstGeom>
        </p:spPr>
      </p:pic>
      <p:sp>
        <p:nvSpPr>
          <p:cNvPr id="3" name="Text 0"/>
          <p:cNvSpPr txBox="1"/>
          <p:nvPr/>
        </p:nvSpPr>
        <p:spPr>
          <a:xfrm>
            <a:off x="5193792" y="190195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项目现状评估 - 客观分析</a:t>
            </a:r>
            <a:endParaRPr lang="en-US" sz="2000" dirty="0"/>
          </a:p>
        </p:txBody>
      </p:sp>
      <p:sp>
        <p:nvSpPr>
          <p:cNvPr id="4" name="Text 1"/>
          <p:cNvSpPr txBox="1"/>
          <p:nvPr/>
        </p:nvSpPr>
        <p:spPr>
          <a:xfrm>
            <a:off x="4773168" y="1901952"/>
            <a:ext cx="31089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01</a:t>
            </a:r>
            <a:endParaRPr lang="en-US" sz="2000" dirty="0"/>
          </a:p>
        </p:txBody>
      </p:sp>
      <p:sp>
        <p:nvSpPr>
          <p:cNvPr id="5" name="Text 2"/>
          <p:cNvSpPr txBox="1"/>
          <p:nvPr/>
        </p:nvSpPr>
        <p:spPr>
          <a:xfrm>
            <a:off x="5193792" y="255117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关键科学问题 - pIC50 vs IC50</a:t>
            </a:r>
            <a:endParaRPr lang="en-US" sz="2000" dirty="0"/>
          </a:p>
        </p:txBody>
      </p:sp>
      <p:sp>
        <p:nvSpPr>
          <p:cNvPr id="6" name="Text 3"/>
          <p:cNvSpPr txBox="1"/>
          <p:nvPr/>
        </p:nvSpPr>
        <p:spPr>
          <a:xfrm>
            <a:off x="4773168" y="255117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376ADA"/>
                </a:solidFill>
                <a:latin typeface="Barlow" panose="00000500000000000000" pitchFamily="34" charset="0"/>
                <a:ea typeface="Barlow" panose="00000500000000000000" pitchFamily="34" charset="-122"/>
                <a:cs typeface="Barlow" panose="00000500000000000000" pitchFamily="34" charset="-120"/>
              </a:rPr>
              <a:t>02</a:t>
            </a:r>
            <a:endParaRPr lang="en-US" sz="2000" dirty="0"/>
          </a:p>
        </p:txBody>
      </p:sp>
      <p:sp>
        <p:nvSpPr>
          <p:cNvPr id="7" name="Text 4"/>
          <p:cNvSpPr txBox="1"/>
          <p:nvPr/>
        </p:nvSpPr>
        <p:spPr>
          <a:xfrm>
            <a:off x="5193792" y="31912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数据扩展Protocol - 系统化方案</a:t>
            </a:r>
            <a:endParaRPr lang="en-US" sz="2000" dirty="0"/>
          </a:p>
        </p:txBody>
      </p:sp>
      <p:sp>
        <p:nvSpPr>
          <p:cNvPr id="8" name="Text 5"/>
          <p:cNvSpPr txBox="1"/>
          <p:nvPr/>
        </p:nvSpPr>
        <p:spPr>
          <a:xfrm>
            <a:off x="4773168" y="3191256"/>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03</a:t>
            </a:r>
            <a:endParaRPr lang="en-US" sz="2000" dirty="0"/>
          </a:p>
        </p:txBody>
      </p:sp>
      <p:sp>
        <p:nvSpPr>
          <p:cNvPr id="9" name="Text 6"/>
          <p:cNvSpPr txBox="1"/>
          <p:nvPr/>
        </p:nvSpPr>
        <p:spPr>
          <a:xfrm>
            <a:off x="5193792" y="3840480"/>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改进QSAR模型 - 算法升级路线</a:t>
            </a:r>
            <a:endParaRPr lang="en-US" sz="2000" dirty="0"/>
          </a:p>
        </p:txBody>
      </p:sp>
      <p:sp>
        <p:nvSpPr>
          <p:cNvPr id="10" name="Text 7"/>
          <p:cNvSpPr txBox="1"/>
          <p:nvPr/>
        </p:nvSpPr>
        <p:spPr>
          <a:xfrm>
            <a:off x="4773168" y="3840480"/>
            <a:ext cx="42062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04</a:t>
            </a:r>
            <a:endParaRPr lang="en-US" sz="2000" dirty="0"/>
          </a:p>
        </p:txBody>
      </p:sp>
      <p:sp>
        <p:nvSpPr>
          <p:cNvPr id="11" name="Text 8"/>
          <p:cNvSpPr txBox="1"/>
          <p:nvPr/>
        </p:nvSpPr>
        <p:spPr>
          <a:xfrm>
            <a:off x="5193792" y="448970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实验验证设计 - 关键突破点</a:t>
            </a:r>
            <a:endParaRPr lang="en-US" sz="2000" dirty="0"/>
          </a:p>
        </p:txBody>
      </p:sp>
      <p:sp>
        <p:nvSpPr>
          <p:cNvPr id="12" name="Text 9"/>
          <p:cNvSpPr txBox="1"/>
          <p:nvPr/>
        </p:nvSpPr>
        <p:spPr>
          <a:xfrm>
            <a:off x="4773168" y="448970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05</a:t>
            </a:r>
            <a:endParaRPr lang="en-US" sz="2000" dirty="0"/>
          </a:p>
        </p:txBody>
      </p:sp>
      <p:sp>
        <p:nvSpPr>
          <p:cNvPr id="13" name="Text 10"/>
          <p:cNvSpPr txBox="1"/>
          <p:nvPr/>
        </p:nvSpPr>
        <p:spPr>
          <a:xfrm>
            <a:off x="0" y="0"/>
            <a:ext cx="1289304" cy="265176"/>
          </a:xfrm>
          <a:prstGeom prst="rect">
            <a:avLst/>
          </a:prstGeom>
          <a:solidFill>
            <a:srgbClr val="FFFFFF">
              <a:alpha val="0"/>
            </a:srgbClr>
          </a:solidFill>
        </p:spPr>
        <p:txBody>
          <a:bodyPr wrap="square" lIns="0" tIns="0" rIns="0" bIns="0" rtlCol="0" anchor="ctr"/>
          <a:lstStyle/>
          <a:p>
            <a:pPr algn="l">
              <a:lnSpc>
                <a:spcPct val="125000"/>
              </a:lnSpc>
            </a:pPr>
            <a:r>
              <a:rPr lang="en-US" sz="1400"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成功指标 (KPIs)</a:t>
            </a:r>
            <a:endParaRPr lang="en-US" sz="1400" dirty="0"/>
          </a:p>
        </p:txBody>
      </p:sp>
      <p:sp>
        <p:nvSpPr>
          <p:cNvPr id="14" name="Text 11"/>
          <p:cNvSpPr txBox="1"/>
          <p:nvPr/>
        </p:nvSpPr>
        <p:spPr>
          <a:xfrm>
            <a:off x="5193792" y="512978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补充分析 - 论文必需内容</a:t>
            </a:r>
            <a:endParaRPr lang="en-US" sz="2000" dirty="0"/>
          </a:p>
        </p:txBody>
      </p:sp>
      <p:sp>
        <p:nvSpPr>
          <p:cNvPr id="15" name="Text 12"/>
          <p:cNvSpPr txBox="1"/>
          <p:nvPr/>
        </p:nvSpPr>
        <p:spPr>
          <a:xfrm>
            <a:off x="0" y="0"/>
            <a:ext cx="1069848" cy="265176"/>
          </a:xfrm>
          <a:prstGeom prst="rect">
            <a:avLst/>
          </a:prstGeom>
          <a:solidFill>
            <a:srgbClr val="FFFFFF">
              <a:alpha val="0"/>
            </a:srgbClr>
          </a:solidFill>
        </p:spPr>
        <p:txBody>
          <a:bodyPr wrap="square" lIns="0" tIns="0" rIns="0" bIns="0" rtlCol="0" anchor="ctr"/>
          <a:lstStyle/>
          <a:p>
            <a:pPr algn="l">
              <a:lnSpc>
                <a:spcPct val="125000"/>
              </a:lnSpc>
            </a:pPr>
            <a:r>
              <a:rPr lang="en-US" sz="1400"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结论与展望</a:t>
            </a:r>
            <a:endParaRPr lang="en-US" sz="1400" dirty="0"/>
          </a:p>
        </p:txBody>
      </p:sp>
      <p:sp>
        <p:nvSpPr>
          <p:cNvPr id="16" name="Text 13"/>
          <p:cNvSpPr txBox="1"/>
          <p:nvPr/>
        </p:nvSpPr>
        <p:spPr>
          <a:xfrm>
            <a:off x="4773168" y="512978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06</a:t>
            </a:r>
            <a:endParaRPr lang="en-US" sz="2000" dirty="0"/>
          </a:p>
        </p:txBody>
      </p:sp>
      <p:sp>
        <p:nvSpPr>
          <p:cNvPr id="17" name="Text 14"/>
          <p:cNvSpPr txBox="1"/>
          <p:nvPr/>
        </p:nvSpPr>
        <p:spPr>
          <a:xfrm>
            <a:off x="5193792" y="5779008"/>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顶刊投稿路线图</a:t>
            </a:r>
            <a:endParaRPr lang="en-US" sz="2000" dirty="0"/>
          </a:p>
        </p:txBody>
      </p:sp>
      <p:sp>
        <p:nvSpPr>
          <p:cNvPr id="18" name="Text 15"/>
          <p:cNvSpPr txBox="1"/>
          <p:nvPr/>
        </p:nvSpPr>
        <p:spPr>
          <a:xfrm>
            <a:off x="4773168" y="5779008"/>
            <a:ext cx="384048"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07</a:t>
            </a:r>
            <a:endParaRPr lang="en-US" sz="2000" dirty="0"/>
          </a:p>
        </p:txBody>
      </p:sp>
      <p:sp>
        <p:nvSpPr>
          <p:cNvPr id="19" name="Text 16"/>
          <p:cNvSpPr txBox="1"/>
          <p:nvPr/>
        </p:nvSpPr>
        <p:spPr>
          <a:xfrm>
            <a:off x="5193792" y="642823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即刻行动计划 (3个月速赢)</a:t>
            </a:r>
            <a:endParaRPr lang="en-US" sz="2000" dirty="0"/>
          </a:p>
        </p:txBody>
      </p:sp>
      <p:sp>
        <p:nvSpPr>
          <p:cNvPr id="20" name="Text 17"/>
          <p:cNvSpPr txBox="1"/>
          <p:nvPr/>
        </p:nvSpPr>
        <p:spPr>
          <a:xfrm>
            <a:off x="4773168" y="6428232"/>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08</a:t>
            </a:r>
            <a:endParaRPr lang="en-US" sz="2000" dirty="0"/>
          </a:p>
        </p:txBody>
      </p:sp>
      <p:sp>
        <p:nvSpPr>
          <p:cNvPr id="21" name="Text 18"/>
          <p:cNvSpPr txBox="1"/>
          <p:nvPr/>
        </p:nvSpPr>
        <p:spPr>
          <a:xfrm>
            <a:off x="5193792" y="70774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资源需求评估</a:t>
            </a:r>
            <a:endParaRPr lang="en-US" sz="2000" dirty="0"/>
          </a:p>
        </p:txBody>
      </p:sp>
      <p:sp>
        <p:nvSpPr>
          <p:cNvPr id="22" name="Text 19"/>
          <p:cNvSpPr txBox="1"/>
          <p:nvPr/>
        </p:nvSpPr>
        <p:spPr>
          <a:xfrm>
            <a:off x="4773168" y="707745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09</a:t>
            </a:r>
            <a:endParaRPr lang="en-US" sz="2000" dirty="0"/>
          </a:p>
        </p:txBody>
      </p:sp>
      <p:sp>
        <p:nvSpPr>
          <p:cNvPr id="23" name="Text 20"/>
          <p:cNvSpPr txBox="1"/>
          <p:nvPr/>
        </p:nvSpPr>
        <p:spPr>
          <a:xfrm>
            <a:off x="5193792" y="771753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风险评估与缓解</a:t>
            </a:r>
            <a:endParaRPr lang="en-US" sz="2000" dirty="0"/>
          </a:p>
        </p:txBody>
      </p:sp>
      <p:sp>
        <p:nvSpPr>
          <p:cNvPr id="24" name="Text 21"/>
          <p:cNvSpPr txBox="1"/>
          <p:nvPr/>
        </p:nvSpPr>
        <p:spPr>
          <a:xfrm>
            <a:off x="4773168" y="7717536"/>
            <a:ext cx="37490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10</a:t>
            </a:r>
            <a:endParaRPr lang="en-US" sz="2000" dirty="0"/>
          </a:p>
        </p:txBody>
      </p:sp>
      <p:sp>
        <p:nvSpPr>
          <p:cNvPr id="25" name="Text 22"/>
          <p:cNvSpPr txBox="1"/>
          <p:nvPr/>
        </p:nvSpPr>
        <p:spPr>
          <a:xfrm>
            <a:off x="4773168" y="356616"/>
            <a:ext cx="1371600" cy="685800"/>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目录</a:t>
            </a:r>
            <a:endParaRPr lang="en-US" sz="3600" dirty="0"/>
          </a:p>
        </p:txBody>
      </p:sp>
      <p:sp>
        <p:nvSpPr>
          <p:cNvPr id="26" name="Text 23"/>
          <p:cNvSpPr txBox="1"/>
          <p:nvPr/>
        </p:nvSpPr>
        <p:spPr>
          <a:xfrm>
            <a:off x="4773168" y="914400"/>
            <a:ext cx="1234440" cy="347472"/>
          </a:xfrm>
          <a:prstGeom prst="rect">
            <a:avLst/>
          </a:prstGeom>
          <a:solidFill>
            <a:srgbClr val="FFFFFF">
              <a:alpha val="0"/>
            </a:srgbClr>
          </a:solidFill>
        </p:spPr>
        <p:txBody>
          <a:bodyPr wrap="square" lIns="0" tIns="0" rIns="0" bIns="0" rtlCol="0" anchor="ctr"/>
          <a:lstStyle/>
          <a:p>
            <a:pPr algn="l">
              <a:lnSpc>
                <a:spcPct val="125000"/>
              </a:lnSpc>
            </a:pPr>
            <a:r>
              <a:rPr lang="en-US" sz="1400" b="1" dirty="0">
                <a:solidFill>
                  <a:srgbClr val="80808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CONTENTS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5243048" cy="8577072"/>
          </a:xfrm>
          <a:prstGeom prst="rect">
            <a:avLst/>
          </a:prstGeom>
          <a:gradFill flip="none" rotWithShape="1">
            <a:gsLst>
              <a:gs pos="0">
                <a:srgbClr val="376ADA">
                  <a:alpha val="10000"/>
                </a:srgbClr>
              </a:gs>
              <a:gs pos="52991">
                <a:srgbClr val="376ADA">
                  <a:alpha val="0"/>
                </a:srgbClr>
              </a:gs>
            </a:gsLst>
            <a:lin ang="5400000" scaled="0"/>
          </a:gradFill>
          <a:effectLst>
            <a:outerShdw blurRad="101600" dist="50800" dir="16200000" algn="bl" rotWithShape="0">
              <a:srgbClr val="000000">
                <a:alpha val="0"/>
              </a:srgbClr>
            </a:outerShdw>
          </a:effectLst>
        </p:spPr>
        <p:txBody>
          <a:bodyPr/>
          <a:lstStyle/>
          <a:p>
            <a:endParaRPr lang="en-GB"/>
          </a:p>
        </p:txBody>
      </p:sp>
      <p:sp>
        <p:nvSpPr>
          <p:cNvPr id="3" name="Text 1"/>
          <p:cNvSpPr txBox="1"/>
          <p:nvPr/>
        </p:nvSpPr>
        <p:spPr>
          <a:xfrm>
            <a:off x="1389888" y="466344"/>
            <a:ext cx="13048488" cy="850392"/>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为什么训练用pIC50，发表用IC50？</a:t>
            </a:r>
            <a:endParaRPr lang="en-US" sz="3600" dirty="0"/>
          </a:p>
        </p:txBody>
      </p:sp>
      <p:graphicFrame>
        <p:nvGraphicFramePr>
          <p:cNvPr id="8" name="Table 0"/>
          <p:cNvGraphicFramePr>
            <a:graphicFrameLocks noGrp="1"/>
          </p:cNvGraphicFramePr>
          <p:nvPr/>
        </p:nvGraphicFramePr>
        <p:xfrm>
          <a:off x="932688" y="3273552"/>
          <a:ext cx="13331952" cy="4626864"/>
        </p:xfrm>
        <a:graphic>
          <a:graphicData uri="http://schemas.openxmlformats.org/drawingml/2006/table">
            <a:tbl>
              <a:tblPr/>
              <a:tblGrid>
                <a:gridCol w="1901952">
                  <a:extLst>
                    <a:ext uri="{9D8B030D-6E8A-4147-A177-3AD203B41FA5}">
                      <a16:colId xmlns:a16="http://schemas.microsoft.com/office/drawing/2014/main" val="20000"/>
                    </a:ext>
                  </a:extLst>
                </a:gridCol>
                <a:gridCol w="1901952">
                  <a:extLst>
                    <a:ext uri="{9D8B030D-6E8A-4147-A177-3AD203B41FA5}">
                      <a16:colId xmlns:a16="http://schemas.microsoft.com/office/drawing/2014/main" val="20001"/>
                    </a:ext>
                  </a:extLst>
                </a:gridCol>
                <a:gridCol w="1901952">
                  <a:extLst>
                    <a:ext uri="{9D8B030D-6E8A-4147-A177-3AD203B41FA5}">
                      <a16:colId xmlns:a16="http://schemas.microsoft.com/office/drawing/2014/main" val="20002"/>
                    </a:ext>
                  </a:extLst>
                </a:gridCol>
                <a:gridCol w="1901952">
                  <a:extLst>
                    <a:ext uri="{9D8B030D-6E8A-4147-A177-3AD203B41FA5}">
                      <a16:colId xmlns:a16="http://schemas.microsoft.com/office/drawing/2014/main" val="20003"/>
                    </a:ext>
                  </a:extLst>
                </a:gridCol>
                <a:gridCol w="1901952">
                  <a:extLst>
                    <a:ext uri="{9D8B030D-6E8A-4147-A177-3AD203B41FA5}">
                      <a16:colId xmlns:a16="http://schemas.microsoft.com/office/drawing/2014/main" val="20004"/>
                    </a:ext>
                  </a:extLst>
                </a:gridCol>
                <a:gridCol w="1901952">
                  <a:extLst>
                    <a:ext uri="{9D8B030D-6E8A-4147-A177-3AD203B41FA5}">
                      <a16:colId xmlns:a16="http://schemas.microsoft.com/office/drawing/2014/main" val="20005"/>
                    </a:ext>
                  </a:extLst>
                </a:gridCol>
                <a:gridCol w="1901952">
                  <a:extLst>
                    <a:ext uri="{9D8B030D-6E8A-4147-A177-3AD203B41FA5}">
                      <a16:colId xmlns:a16="http://schemas.microsoft.com/office/drawing/2014/main" val="20006"/>
                    </a:ext>
                  </a:extLst>
                </a:gridCol>
              </a:tblGrid>
              <a:tr h="512064">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姓名</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一季度</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二季度</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三季度</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四季度</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年度总计</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tc>
                  <a:txBody>
                    <a:bodyPr/>
                    <a:lstStyle/>
                    <a:p>
                      <a:pPr algn="ctr">
                        <a:lnSpc>
                          <a:spcPct val="125000"/>
                        </a:lnSpc>
                      </a:pPr>
                      <a:r>
                        <a:rPr lang="en-US" sz="14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个人占比</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376ADA"/>
                    </a:solidFill>
                  </a:tcPr>
                </a:tc>
                <a:extLst>
                  <a:ext uri="{0D108BD9-81ED-4DB2-BD59-A6C34878D82A}">
                    <a16:rowId xmlns:a16="http://schemas.microsoft.com/office/drawing/2014/main" val="10000"/>
                  </a:ext>
                </a:extLst>
              </a:tr>
              <a:tr h="51206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人员1</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1206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人员2</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2"/>
                  </a:ext>
                </a:extLst>
              </a:tr>
              <a:tr h="51206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人员3</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1206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人员4</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4"/>
                  </a:ext>
                </a:extLst>
              </a:tr>
              <a:tr h="51206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人员5</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1206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人员6</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6"/>
                  </a:ext>
                </a:extLst>
              </a:tr>
              <a:tr h="51206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人员7</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512064">
                <a:tc>
                  <a:txBody>
                    <a:bodyPr/>
                    <a:lstStyle/>
                    <a:p>
                      <a:pPr algn="ctr">
                        <a:lnSpc>
                          <a:spcPct val="125000"/>
                        </a:lnSpc>
                      </a:pPr>
                      <a:r>
                        <a:rPr lang="en-US" sz="1400" dirty="0">
                          <a:solidFill>
                            <a:srgbClr val="00000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人员8</a:t>
                      </a:r>
                      <a:endParaRPr lang="en-US" sz="1200" dirty="0"/>
                    </a:p>
                  </a:txBody>
                  <a:tcPr anchor="ct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tc>
                  <a:txBody>
                    <a:bodyPr/>
                    <a:lstStyle/>
                    <a:p>
                      <a:endParaRPr lang="en-US" sz="1200" dirty="0"/>
                    </a:p>
                  </a:txBody>
                  <a:tcPr>
                    <a:lnL w="12700" cap="flat" cmpd="sng" algn="ctr">
                      <a:solidFill>
                        <a:srgbClr val="C4C4C4"/>
                      </a:solidFill>
                      <a:prstDash val="solid"/>
                      <a:round/>
                      <a:headEnd type="none" w="med" len="med"/>
                      <a:tailEnd type="none" w="med" len="med"/>
                    </a:lnL>
                    <a:lnR w="12700" cap="flat" cmpd="sng" algn="ctr">
                      <a:solidFill>
                        <a:srgbClr val="C4C4C4"/>
                      </a:solidFill>
                      <a:prstDash val="solid"/>
                      <a:round/>
                      <a:headEnd type="none" w="med" len="med"/>
                      <a:tailEnd type="none" w="med" len="med"/>
                    </a:lnR>
                    <a:lnT w="12700" cap="flat" cmpd="sng" algn="ctr">
                      <a:solidFill>
                        <a:srgbClr val="C4C4C4"/>
                      </a:solidFill>
                      <a:prstDash val="solid"/>
                      <a:round/>
                      <a:headEnd type="none" w="med" len="med"/>
                      <a:tailEnd type="none" w="med" len="med"/>
                    </a:lnT>
                    <a:lnB w="12700" cap="flat" cmpd="sng" algn="ctr">
                      <a:solidFill>
                        <a:srgbClr val="C4C4C4"/>
                      </a:solidFill>
                      <a:prstDash val="solid"/>
                      <a:round/>
                      <a:headEnd type="none" w="med" len="med"/>
                      <a:tailEnd type="none" w="med" len="med"/>
                    </a:lnB>
                    <a:solidFill>
                      <a:srgbClr val="EFF3FC"/>
                    </a:solidFill>
                  </a:tcPr>
                </a:tc>
                <a:extLst>
                  <a:ext uri="{0D108BD9-81ED-4DB2-BD59-A6C34878D82A}">
                    <a16:rowId xmlns:a16="http://schemas.microsoft.com/office/drawing/2014/main" val="10008"/>
                  </a:ext>
                </a:extLst>
              </a:tr>
            </a:tbl>
          </a:graphicData>
        </a:graphic>
      </p:graphicFrame>
      <p:sp>
        <p:nvSpPr>
          <p:cNvPr id="5" name="Text 2"/>
          <p:cNvSpPr txBox="1"/>
          <p:nvPr/>
        </p:nvSpPr>
        <p:spPr>
          <a:xfrm>
            <a:off x="932688" y="1938528"/>
            <a:ext cx="3867912" cy="1078992"/>
          </a:xfrm>
          <a:prstGeom prst="rect">
            <a:avLst/>
          </a:prstGeom>
          <a:solidFill>
            <a:srgbClr val="FFFFFF">
              <a:alpha val="0"/>
            </a:srgbClr>
          </a:solidFill>
        </p:spPr>
        <p:txBody>
          <a:bodyPr wrap="square" lIns="0" tIns="0" rIns="0" bIns="0" rtlCol="0" anchor="t"/>
          <a:lstStyle/>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训练数据不足以学习高活性模式:</a:t>
            </a:r>
            <a:endParaRPr lang="en-US" sz="1400" dirty="0"/>
          </a:p>
        </p:txBody>
      </p:sp>
      <p:sp>
        <p:nvSpPr>
          <p:cNvPr id="6" name="Text 3"/>
          <p:cNvSpPr txBox="1"/>
          <p:nvPr/>
        </p:nvSpPr>
        <p:spPr>
          <a:xfrm>
            <a:off x="5678424" y="1938528"/>
            <a:ext cx="3858768" cy="1078992"/>
          </a:xfrm>
          <a:prstGeom prst="rect">
            <a:avLst/>
          </a:prstGeom>
          <a:solidFill>
            <a:srgbClr val="FFFFFF">
              <a:alpha val="0"/>
            </a:srgbClr>
          </a:solidFill>
        </p:spPr>
        <p:txBody>
          <a:bodyPr wrap="square" lIns="0" tIns="0" rIns="0" bIns="0" rtlCol="0" anchor="t"/>
          <a:lstStyle/>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计算预测误差±0.5-1.0 pIC50单位</a:t>
            </a:r>
            <a:endParaRPr lang="en-US" sz="1400" dirty="0"/>
          </a:p>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pIC50=7.5±1.0 → IC50可能在3-300 nM之间</a:t>
            </a:r>
            <a:endParaRPr lang="en-US" sz="1400" dirty="0"/>
          </a:p>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只有实验才能确定真实活性</a:t>
            </a:r>
            <a:endParaRPr lang="en-US" sz="1400" dirty="0"/>
          </a:p>
        </p:txBody>
      </p:sp>
      <p:sp>
        <p:nvSpPr>
          <p:cNvPr id="7" name="Text 4"/>
          <p:cNvSpPr txBox="1"/>
          <p:nvPr/>
        </p:nvSpPr>
        <p:spPr>
          <a:xfrm>
            <a:off x="10405872" y="1938528"/>
            <a:ext cx="3858768" cy="1078992"/>
          </a:xfrm>
          <a:prstGeom prst="rect">
            <a:avLst/>
          </a:prstGeom>
          <a:solidFill>
            <a:srgbClr val="FFFFFF">
              <a:alpha val="0"/>
            </a:srgbClr>
          </a:solidFill>
        </p:spPr>
        <p:txBody>
          <a:bodyPr wrap="square" rtlCol="0" anchor="ctr"/>
          <a:lstStyle/>
          <a:p>
            <a:endParaRPr lang="en-US" dirty="0"/>
          </a:p>
        </p:txBody>
      </p:sp>
      <p:sp>
        <p:nvSpPr>
          <p:cNvPr id="4" name="Text 5"/>
          <p:cNvSpPr txBox="1"/>
          <p:nvPr/>
        </p:nvSpPr>
        <p:spPr>
          <a:xfrm>
            <a:off x="932688" y="1554480"/>
            <a:ext cx="3867912" cy="356616"/>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数学原理</a:t>
            </a:r>
            <a:endParaRPr lang="en-US" sz="1600" dirty="0"/>
          </a:p>
        </p:txBody>
      </p:sp>
      <p:sp>
        <p:nvSpPr>
          <p:cNvPr id="9" name="Text 6"/>
          <p:cNvSpPr txBox="1"/>
          <p:nvPr/>
        </p:nvSpPr>
        <p:spPr>
          <a:xfrm>
            <a:off x="5678424" y="1554480"/>
            <a:ext cx="3867912" cy="356616"/>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问题诊断</a:t>
            </a:r>
            <a:endParaRPr lang="en-US" sz="1600" dirty="0"/>
          </a:p>
        </p:txBody>
      </p:sp>
      <p:sp>
        <p:nvSpPr>
          <p:cNvPr id="10" name="Text 7"/>
          <p:cNvSpPr txBox="1"/>
          <p:nvPr/>
        </p:nvSpPr>
        <p:spPr>
          <a:xfrm>
            <a:off x="10405872" y="1554480"/>
            <a:ext cx="3867912" cy="356616"/>
          </a:xfrm>
          <a:prstGeom prst="rect">
            <a:avLst/>
          </a:prstGeom>
          <a:solidFill>
            <a:srgbClr val="FFFFFF">
              <a:alpha val="0"/>
            </a:srgbClr>
          </a:solidFill>
        </p:spPr>
        <p:txBody>
          <a:bodyPr wrap="square" lIns="0" tIns="0" rIns="0" bIns="0" rtlCol="0" anchor="ctr"/>
          <a:lstStyle/>
          <a:p>
            <a:pPr algn="l">
              <a:lnSpc>
                <a:spcPct val="125000"/>
              </a:lnSpc>
            </a:pPr>
            <a:r>
              <a:rPr lang="en-US" sz="1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实验验证的必要性</a:t>
            </a:r>
            <a:endParaRPr lang="en-US" sz="1600" dirty="0"/>
          </a:p>
        </p:txBody>
      </p:sp>
      <p:pic>
        <p:nvPicPr>
          <p:cNvPr id="11"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240" y="466344"/>
            <a:ext cx="612648" cy="85953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736" b="703"/>
          <a:stretch>
            <a:fillRect/>
          </a:stretch>
        </p:blipFill>
        <p:spPr>
          <a:xfrm>
            <a:off x="0" y="0"/>
            <a:ext cx="3803904" cy="8577072"/>
          </a:xfrm>
          <a:prstGeom prst="rect">
            <a:avLst/>
          </a:prstGeom>
        </p:spPr>
      </p:pic>
      <p:sp>
        <p:nvSpPr>
          <p:cNvPr id="3" name="Text 0"/>
          <p:cNvSpPr txBox="1"/>
          <p:nvPr/>
        </p:nvSpPr>
        <p:spPr>
          <a:xfrm>
            <a:off x="5193792" y="190195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项目现状评估 - 客观分析</a:t>
            </a:r>
            <a:endParaRPr lang="en-US" sz="2000" dirty="0"/>
          </a:p>
        </p:txBody>
      </p:sp>
      <p:sp>
        <p:nvSpPr>
          <p:cNvPr id="4" name="Text 1"/>
          <p:cNvSpPr txBox="1"/>
          <p:nvPr/>
        </p:nvSpPr>
        <p:spPr>
          <a:xfrm>
            <a:off x="4773168" y="1901952"/>
            <a:ext cx="31089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01</a:t>
            </a:r>
            <a:endParaRPr lang="en-US" sz="2000" dirty="0"/>
          </a:p>
        </p:txBody>
      </p:sp>
      <p:sp>
        <p:nvSpPr>
          <p:cNvPr id="5" name="Text 2"/>
          <p:cNvSpPr txBox="1"/>
          <p:nvPr/>
        </p:nvSpPr>
        <p:spPr>
          <a:xfrm>
            <a:off x="5193792" y="255117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关键科学问题 - pIC50 vs IC50</a:t>
            </a:r>
            <a:endParaRPr lang="en-US" sz="2000" dirty="0"/>
          </a:p>
        </p:txBody>
      </p:sp>
      <p:sp>
        <p:nvSpPr>
          <p:cNvPr id="6" name="Text 3"/>
          <p:cNvSpPr txBox="1"/>
          <p:nvPr/>
        </p:nvSpPr>
        <p:spPr>
          <a:xfrm>
            <a:off x="4773168" y="255117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02</a:t>
            </a:r>
            <a:endParaRPr lang="en-US" sz="2000" dirty="0"/>
          </a:p>
        </p:txBody>
      </p:sp>
      <p:sp>
        <p:nvSpPr>
          <p:cNvPr id="7" name="Text 4"/>
          <p:cNvSpPr txBox="1"/>
          <p:nvPr/>
        </p:nvSpPr>
        <p:spPr>
          <a:xfrm>
            <a:off x="5193792" y="31912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数据扩展Protocol - 系统化方案</a:t>
            </a:r>
            <a:endParaRPr lang="en-US" sz="2000" dirty="0"/>
          </a:p>
        </p:txBody>
      </p:sp>
      <p:sp>
        <p:nvSpPr>
          <p:cNvPr id="8" name="Text 5"/>
          <p:cNvSpPr txBox="1"/>
          <p:nvPr/>
        </p:nvSpPr>
        <p:spPr>
          <a:xfrm>
            <a:off x="4773168" y="3191256"/>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376ADA"/>
                </a:solidFill>
                <a:latin typeface="Barlow" panose="00000500000000000000" pitchFamily="34" charset="0"/>
                <a:ea typeface="Barlow" panose="00000500000000000000" pitchFamily="34" charset="-122"/>
                <a:cs typeface="Barlow" panose="00000500000000000000" pitchFamily="34" charset="-120"/>
              </a:rPr>
              <a:t>03</a:t>
            </a:r>
            <a:endParaRPr lang="en-US" sz="2000" dirty="0"/>
          </a:p>
        </p:txBody>
      </p:sp>
      <p:sp>
        <p:nvSpPr>
          <p:cNvPr id="9" name="Text 6"/>
          <p:cNvSpPr txBox="1"/>
          <p:nvPr/>
        </p:nvSpPr>
        <p:spPr>
          <a:xfrm>
            <a:off x="5193792" y="3840480"/>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改进QSAR模型 - 算法升级路线</a:t>
            </a:r>
            <a:endParaRPr lang="en-US" sz="2000" dirty="0"/>
          </a:p>
        </p:txBody>
      </p:sp>
      <p:sp>
        <p:nvSpPr>
          <p:cNvPr id="10" name="Text 7"/>
          <p:cNvSpPr txBox="1"/>
          <p:nvPr/>
        </p:nvSpPr>
        <p:spPr>
          <a:xfrm>
            <a:off x="4773168" y="3840480"/>
            <a:ext cx="42062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04</a:t>
            </a:r>
            <a:endParaRPr lang="en-US" sz="2000" dirty="0"/>
          </a:p>
        </p:txBody>
      </p:sp>
      <p:sp>
        <p:nvSpPr>
          <p:cNvPr id="11" name="Text 8"/>
          <p:cNvSpPr txBox="1"/>
          <p:nvPr/>
        </p:nvSpPr>
        <p:spPr>
          <a:xfrm>
            <a:off x="5193792" y="448970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实验验证设计 - 关键突破点</a:t>
            </a:r>
            <a:endParaRPr lang="en-US" sz="2000" dirty="0"/>
          </a:p>
        </p:txBody>
      </p:sp>
      <p:sp>
        <p:nvSpPr>
          <p:cNvPr id="12" name="Text 9"/>
          <p:cNvSpPr txBox="1"/>
          <p:nvPr/>
        </p:nvSpPr>
        <p:spPr>
          <a:xfrm>
            <a:off x="4773168" y="448970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05</a:t>
            </a:r>
            <a:endParaRPr lang="en-US" sz="2000" dirty="0"/>
          </a:p>
        </p:txBody>
      </p:sp>
      <p:sp>
        <p:nvSpPr>
          <p:cNvPr id="13" name="Text 10"/>
          <p:cNvSpPr txBox="1"/>
          <p:nvPr/>
        </p:nvSpPr>
        <p:spPr>
          <a:xfrm>
            <a:off x="5193792" y="5129784"/>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补充分析 - 论文必需内容</a:t>
            </a:r>
            <a:endParaRPr lang="en-US" sz="2000" dirty="0"/>
          </a:p>
        </p:txBody>
      </p:sp>
      <p:sp>
        <p:nvSpPr>
          <p:cNvPr id="14" name="Text 11"/>
          <p:cNvSpPr txBox="1"/>
          <p:nvPr/>
        </p:nvSpPr>
        <p:spPr>
          <a:xfrm>
            <a:off x="0" y="0"/>
            <a:ext cx="1289304" cy="265176"/>
          </a:xfrm>
          <a:prstGeom prst="rect">
            <a:avLst/>
          </a:prstGeom>
          <a:solidFill>
            <a:srgbClr val="FFFFFF">
              <a:alpha val="0"/>
            </a:srgbClr>
          </a:solidFill>
        </p:spPr>
        <p:txBody>
          <a:bodyPr wrap="square" lIns="0" tIns="0" rIns="0" bIns="0" rtlCol="0" anchor="ctr"/>
          <a:lstStyle/>
          <a:p>
            <a:pPr algn="l">
              <a:lnSpc>
                <a:spcPct val="125000"/>
              </a:lnSpc>
            </a:pPr>
            <a:r>
              <a:rPr lang="en-US" sz="1400"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成功指标 (KPIs)</a:t>
            </a:r>
            <a:endParaRPr lang="en-US" sz="1400" dirty="0"/>
          </a:p>
        </p:txBody>
      </p:sp>
      <p:sp>
        <p:nvSpPr>
          <p:cNvPr id="15" name="Text 12"/>
          <p:cNvSpPr txBox="1"/>
          <p:nvPr/>
        </p:nvSpPr>
        <p:spPr>
          <a:xfrm>
            <a:off x="0" y="0"/>
            <a:ext cx="1069848" cy="265176"/>
          </a:xfrm>
          <a:prstGeom prst="rect">
            <a:avLst/>
          </a:prstGeom>
          <a:solidFill>
            <a:srgbClr val="FFFFFF">
              <a:alpha val="0"/>
            </a:srgbClr>
          </a:solidFill>
        </p:spPr>
        <p:txBody>
          <a:bodyPr wrap="square" lIns="0" tIns="0" rIns="0" bIns="0" rtlCol="0" anchor="ctr"/>
          <a:lstStyle/>
          <a:p>
            <a:pPr algn="l">
              <a:lnSpc>
                <a:spcPct val="125000"/>
              </a:lnSpc>
            </a:pPr>
            <a:r>
              <a:rPr lang="en-US" sz="1400"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结论与展望</a:t>
            </a:r>
            <a:endParaRPr lang="en-US" sz="1400" dirty="0"/>
          </a:p>
        </p:txBody>
      </p:sp>
      <p:sp>
        <p:nvSpPr>
          <p:cNvPr id="16" name="Text 13"/>
          <p:cNvSpPr txBox="1"/>
          <p:nvPr/>
        </p:nvSpPr>
        <p:spPr>
          <a:xfrm>
            <a:off x="4773168" y="5129784"/>
            <a:ext cx="40233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06</a:t>
            </a:r>
            <a:endParaRPr lang="en-US" sz="2000" dirty="0"/>
          </a:p>
        </p:txBody>
      </p:sp>
      <p:sp>
        <p:nvSpPr>
          <p:cNvPr id="17" name="Text 14"/>
          <p:cNvSpPr txBox="1"/>
          <p:nvPr/>
        </p:nvSpPr>
        <p:spPr>
          <a:xfrm>
            <a:off x="5193792" y="5779008"/>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顶刊投稿路线图</a:t>
            </a:r>
            <a:endParaRPr lang="en-US" sz="2000" dirty="0"/>
          </a:p>
        </p:txBody>
      </p:sp>
      <p:sp>
        <p:nvSpPr>
          <p:cNvPr id="18" name="Text 15"/>
          <p:cNvSpPr txBox="1"/>
          <p:nvPr/>
        </p:nvSpPr>
        <p:spPr>
          <a:xfrm>
            <a:off x="4773168" y="5779008"/>
            <a:ext cx="384048"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07</a:t>
            </a:r>
            <a:endParaRPr lang="en-US" sz="2000" dirty="0"/>
          </a:p>
        </p:txBody>
      </p:sp>
      <p:sp>
        <p:nvSpPr>
          <p:cNvPr id="19" name="Text 16"/>
          <p:cNvSpPr txBox="1"/>
          <p:nvPr/>
        </p:nvSpPr>
        <p:spPr>
          <a:xfrm>
            <a:off x="5193792" y="6428232"/>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即刻行动计划 (3个月速赢)</a:t>
            </a:r>
            <a:endParaRPr lang="en-US" sz="2000" dirty="0"/>
          </a:p>
        </p:txBody>
      </p:sp>
      <p:sp>
        <p:nvSpPr>
          <p:cNvPr id="20" name="Text 17"/>
          <p:cNvSpPr txBox="1"/>
          <p:nvPr/>
        </p:nvSpPr>
        <p:spPr>
          <a:xfrm>
            <a:off x="4773168" y="6428232"/>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08</a:t>
            </a:r>
            <a:endParaRPr lang="en-US" sz="2000" dirty="0"/>
          </a:p>
        </p:txBody>
      </p:sp>
      <p:sp>
        <p:nvSpPr>
          <p:cNvPr id="21" name="Text 18"/>
          <p:cNvSpPr txBox="1"/>
          <p:nvPr/>
        </p:nvSpPr>
        <p:spPr>
          <a:xfrm>
            <a:off x="5193792" y="707745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资源需求评估</a:t>
            </a:r>
            <a:endParaRPr lang="en-US" sz="2000" dirty="0"/>
          </a:p>
        </p:txBody>
      </p:sp>
      <p:sp>
        <p:nvSpPr>
          <p:cNvPr id="22" name="Text 19"/>
          <p:cNvSpPr txBox="1"/>
          <p:nvPr/>
        </p:nvSpPr>
        <p:spPr>
          <a:xfrm>
            <a:off x="4773168" y="7077456"/>
            <a:ext cx="411480"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09</a:t>
            </a:r>
            <a:endParaRPr lang="en-US" sz="2000" dirty="0"/>
          </a:p>
        </p:txBody>
      </p:sp>
      <p:sp>
        <p:nvSpPr>
          <p:cNvPr id="23" name="Text 20"/>
          <p:cNvSpPr txBox="1"/>
          <p:nvPr/>
        </p:nvSpPr>
        <p:spPr>
          <a:xfrm>
            <a:off x="5193792" y="7717536"/>
            <a:ext cx="9043416"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DBE1E3"/>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风险评估与缓解</a:t>
            </a:r>
            <a:endParaRPr lang="en-US" sz="2000" dirty="0"/>
          </a:p>
        </p:txBody>
      </p:sp>
      <p:sp>
        <p:nvSpPr>
          <p:cNvPr id="24" name="Text 21"/>
          <p:cNvSpPr txBox="1"/>
          <p:nvPr/>
        </p:nvSpPr>
        <p:spPr>
          <a:xfrm>
            <a:off x="4773168" y="7717536"/>
            <a:ext cx="374904" cy="475488"/>
          </a:xfrm>
          <a:prstGeom prst="rect">
            <a:avLst/>
          </a:prstGeom>
          <a:solidFill>
            <a:srgbClr val="FFFFFF">
              <a:alpha val="0"/>
            </a:srgbClr>
          </a:solidFill>
        </p:spPr>
        <p:txBody>
          <a:bodyPr wrap="square" lIns="0" tIns="0" rIns="0" bIns="0" rtlCol="0" anchor="ctr"/>
          <a:lstStyle/>
          <a:p>
            <a:pPr algn="l">
              <a:lnSpc>
                <a:spcPct val="125000"/>
              </a:lnSpc>
            </a:pPr>
            <a:r>
              <a:rPr lang="en-US" sz="2000" b="1" dirty="0">
                <a:solidFill>
                  <a:srgbClr val="E2EAFA"/>
                </a:solidFill>
                <a:latin typeface="Barlow" panose="00000500000000000000" pitchFamily="34" charset="0"/>
                <a:ea typeface="Barlow" panose="00000500000000000000" pitchFamily="34" charset="-122"/>
                <a:cs typeface="Barlow" panose="00000500000000000000" pitchFamily="34" charset="-120"/>
              </a:rPr>
              <a:t>10</a:t>
            </a:r>
            <a:endParaRPr lang="en-US" sz="2000" dirty="0"/>
          </a:p>
        </p:txBody>
      </p:sp>
      <p:sp>
        <p:nvSpPr>
          <p:cNvPr id="25" name="Text 22"/>
          <p:cNvSpPr txBox="1"/>
          <p:nvPr/>
        </p:nvSpPr>
        <p:spPr>
          <a:xfrm>
            <a:off x="4773168" y="356616"/>
            <a:ext cx="1371600" cy="685800"/>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目录</a:t>
            </a:r>
            <a:endParaRPr lang="en-US" sz="3600" dirty="0"/>
          </a:p>
        </p:txBody>
      </p:sp>
      <p:sp>
        <p:nvSpPr>
          <p:cNvPr id="26" name="Text 23"/>
          <p:cNvSpPr txBox="1"/>
          <p:nvPr/>
        </p:nvSpPr>
        <p:spPr>
          <a:xfrm>
            <a:off x="4773168" y="914400"/>
            <a:ext cx="1234440" cy="347472"/>
          </a:xfrm>
          <a:prstGeom prst="rect">
            <a:avLst/>
          </a:prstGeom>
          <a:solidFill>
            <a:srgbClr val="FFFFFF">
              <a:alpha val="0"/>
            </a:srgbClr>
          </a:solidFill>
        </p:spPr>
        <p:txBody>
          <a:bodyPr wrap="square" lIns="0" tIns="0" rIns="0" bIns="0" rtlCol="0" anchor="ctr"/>
          <a:lstStyle/>
          <a:p>
            <a:pPr algn="l">
              <a:lnSpc>
                <a:spcPct val="125000"/>
              </a:lnSpc>
            </a:pPr>
            <a:r>
              <a:rPr lang="en-US" sz="1400" b="1" dirty="0">
                <a:solidFill>
                  <a:srgbClr val="808080"/>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CONTENTS</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5400000">
            <a:off x="4187952" y="1307592"/>
            <a:ext cx="6858000" cy="15243048"/>
          </a:xfrm>
          <a:prstGeom prst="trapezoid">
            <a:avLst>
              <a:gd name="adj" fmla="val 25000"/>
            </a:avLst>
          </a:prstGeom>
          <a:gradFill flip="none" rotWithShape="1">
            <a:gsLst>
              <a:gs pos="0">
                <a:srgbClr val="376ADA">
                  <a:alpha val="0"/>
                </a:srgbClr>
              </a:gs>
              <a:gs pos="100000">
                <a:srgbClr val="376ADA">
                  <a:alpha val="19000"/>
                </a:srgbClr>
              </a:gs>
            </a:gsLst>
            <a:lin ang="10020000" scaled="0"/>
          </a:gradFill>
          <a:effectLst>
            <a:outerShdw blurRad="101600" dist="50800" dir="16200000" algn="bl" rotWithShape="0">
              <a:srgbClr val="000000">
                <a:alpha val="0"/>
              </a:srgbClr>
            </a:outerShdw>
          </a:effectLst>
        </p:spPr>
        <p:txBody>
          <a:bodyPr/>
          <a:lstStyle/>
          <a:p>
            <a:endParaRPr lang="en-GB"/>
          </a:p>
        </p:txBody>
      </p:sp>
      <p:sp>
        <p:nvSpPr>
          <p:cNvPr id="3" name="Shape 1"/>
          <p:cNvSpPr/>
          <p:nvPr/>
        </p:nvSpPr>
        <p:spPr>
          <a:xfrm>
            <a:off x="-9144" y="5522976"/>
            <a:ext cx="15252192" cy="1792224"/>
          </a:xfrm>
          <a:prstGeom prst="lineInv">
            <a:avLst/>
          </a:prstGeom>
          <a:solidFill>
            <a:srgbClr val="FFFFFF"/>
          </a:solidFill>
          <a:ln w="19050">
            <a:solidFill>
              <a:srgbClr val="376ADA"/>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4" name="Shape 2"/>
          <p:cNvSpPr/>
          <p:nvPr/>
        </p:nvSpPr>
        <p:spPr>
          <a:xfrm>
            <a:off x="1271016" y="7068312"/>
            <a:ext cx="118872" cy="118872"/>
          </a:xfrm>
          <a:prstGeom prst="ellipse">
            <a:avLst/>
          </a:prstGeom>
          <a:solidFill>
            <a:srgbClr val="376ADA"/>
          </a:solidFill>
          <a:effectLst>
            <a:outerShdw blurRad="101600" dist="50800" dir="16200000" algn="bl" rotWithShape="0">
              <a:srgbClr val="000000">
                <a:alpha val="0"/>
              </a:srgbClr>
            </a:outerShdw>
          </a:effectLst>
        </p:spPr>
        <p:txBody>
          <a:bodyPr/>
          <a:lstStyle/>
          <a:p>
            <a:endParaRPr lang="en-GB"/>
          </a:p>
        </p:txBody>
      </p:sp>
      <p:sp>
        <p:nvSpPr>
          <p:cNvPr id="5" name="Shape 3"/>
          <p:cNvSpPr/>
          <p:nvPr/>
        </p:nvSpPr>
        <p:spPr>
          <a:xfrm>
            <a:off x="6172200" y="6510528"/>
            <a:ext cx="118872" cy="118872"/>
          </a:xfrm>
          <a:prstGeom prst="ellipse">
            <a:avLst/>
          </a:prstGeom>
          <a:solidFill>
            <a:srgbClr val="376ADA"/>
          </a:solidFill>
          <a:effectLst>
            <a:outerShdw blurRad="101600" dist="50800" dir="16200000" algn="bl" rotWithShape="0">
              <a:srgbClr val="000000">
                <a:alpha val="0"/>
              </a:srgbClr>
            </a:outerShdw>
          </a:effectLst>
        </p:spPr>
        <p:txBody>
          <a:bodyPr/>
          <a:lstStyle/>
          <a:p>
            <a:endParaRPr lang="en-GB"/>
          </a:p>
        </p:txBody>
      </p:sp>
      <p:sp>
        <p:nvSpPr>
          <p:cNvPr id="6" name="Text 4"/>
          <p:cNvSpPr txBox="1"/>
          <p:nvPr/>
        </p:nvSpPr>
        <p:spPr>
          <a:xfrm>
            <a:off x="1389888" y="475488"/>
            <a:ext cx="13048488" cy="841248"/>
          </a:xfrm>
          <a:prstGeom prst="rect">
            <a:avLst/>
          </a:prstGeom>
          <a:solidFill>
            <a:srgbClr val="FFFFFF">
              <a:alpha val="0"/>
            </a:srgbClr>
          </a:solidFill>
        </p:spPr>
        <p:txBody>
          <a:bodyPr wrap="square" lIns="0" tIns="0" rIns="0" bIns="0" rtlCol="0" anchor="ctr"/>
          <a:lstStyle/>
          <a:p>
            <a:pPr algn="l">
              <a:lnSpc>
                <a:spcPct val="125000"/>
              </a:lnSpc>
            </a:pPr>
            <a:r>
              <a:rPr lang="en-US" sz="3600" b="1" dirty="0">
                <a:solidFill>
                  <a:srgbClr val="1B2022"/>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Phase 1: 公开数据库挖掘 (Timeline: 2周)</a:t>
            </a:r>
            <a:endParaRPr lang="en-US" sz="3600" dirty="0"/>
          </a:p>
        </p:txBody>
      </p:sp>
      <p:sp>
        <p:nvSpPr>
          <p:cNvPr id="7" name="Shape 5"/>
          <p:cNvSpPr/>
          <p:nvPr/>
        </p:nvSpPr>
        <p:spPr>
          <a:xfrm>
            <a:off x="10972800" y="5943600"/>
            <a:ext cx="118872" cy="118872"/>
          </a:xfrm>
          <a:prstGeom prst="ellipse">
            <a:avLst/>
          </a:prstGeom>
          <a:solidFill>
            <a:srgbClr val="376ADA"/>
          </a:solidFill>
          <a:effectLst>
            <a:outerShdw blurRad="101600" dist="50800" dir="16200000" algn="bl" rotWithShape="0">
              <a:srgbClr val="000000">
                <a:alpha val="0"/>
              </a:srgbClr>
            </a:outerShdw>
          </a:effectLst>
        </p:spPr>
        <p:txBody>
          <a:bodyPr/>
          <a:lstStyle/>
          <a:p>
            <a:endParaRPr lang="en-GB"/>
          </a:p>
        </p:txBody>
      </p:sp>
      <p:sp>
        <p:nvSpPr>
          <p:cNvPr id="8" name="Shape 6"/>
          <p:cNvSpPr/>
          <p:nvPr/>
        </p:nvSpPr>
        <p:spPr>
          <a:xfrm>
            <a:off x="1444752" y="2066544"/>
            <a:ext cx="3026664" cy="338328"/>
          </a:xfrm>
          <a:prstGeom prst="rect">
            <a:avLst/>
          </a:prstGeom>
          <a:solidFill>
            <a:srgbClr val="376ADA"/>
          </a:solidFill>
          <a:ln w="19050">
            <a:solidFill>
              <a:srgbClr val="376ADA"/>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9" name="Shape 7"/>
          <p:cNvSpPr/>
          <p:nvPr/>
        </p:nvSpPr>
        <p:spPr>
          <a:xfrm>
            <a:off x="1316736" y="2185416"/>
            <a:ext cx="0" cy="4956048"/>
          </a:xfrm>
          <a:prstGeom prst="lineInv">
            <a:avLst/>
          </a:prstGeom>
          <a:solidFill>
            <a:srgbClr val="FFFFFF"/>
          </a:solidFill>
          <a:ln w="19050">
            <a:solidFill>
              <a:srgbClr val="376ADA"/>
            </a:solidFill>
            <a:prstDash val="sysDot"/>
            <a:headEnd type="none"/>
            <a:tailEnd type="diamond"/>
          </a:ln>
          <a:effectLst>
            <a:outerShdw blurRad="101600" dist="50800" dir="16200000" algn="bl" rotWithShape="0">
              <a:srgbClr val="000000">
                <a:alpha val="0"/>
              </a:srgbClr>
            </a:outerShdw>
          </a:effectLst>
        </p:spPr>
        <p:txBody>
          <a:bodyPr/>
          <a:lstStyle/>
          <a:p>
            <a:endParaRPr lang="en-GB"/>
          </a:p>
        </p:txBody>
      </p:sp>
      <p:sp>
        <p:nvSpPr>
          <p:cNvPr id="10" name="Text 8"/>
          <p:cNvSpPr txBox="1"/>
          <p:nvPr/>
        </p:nvSpPr>
        <p:spPr>
          <a:xfrm>
            <a:off x="1490472" y="2084832"/>
            <a:ext cx="2944368" cy="283464"/>
          </a:xfrm>
          <a:prstGeom prst="rect">
            <a:avLst/>
          </a:prstGeom>
          <a:solidFill>
            <a:srgbClr val="FFFFFF">
              <a:alpha val="0"/>
            </a:srgbClr>
          </a:solidFill>
        </p:spPr>
        <p:txBody>
          <a:bodyPr wrap="square" lIns="0" tIns="0" rIns="0" bIns="0" rtlCol="0" anchor="ctr"/>
          <a:lstStyle/>
          <a:p>
            <a:pPr algn="l">
              <a:lnSpc>
                <a:spcPct val="125000"/>
              </a:lnSpc>
            </a:pPr>
            <a:r>
              <a:rPr lang="en-US" sz="15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ChEMBL深度挖掘</a:t>
            </a:r>
            <a:endParaRPr lang="en-US" sz="1500" dirty="0"/>
          </a:p>
        </p:txBody>
      </p:sp>
      <p:sp>
        <p:nvSpPr>
          <p:cNvPr id="11" name="Text 9"/>
          <p:cNvSpPr txBox="1"/>
          <p:nvPr/>
        </p:nvSpPr>
        <p:spPr>
          <a:xfrm>
            <a:off x="1490472" y="2468880"/>
            <a:ext cx="2944368" cy="4087368"/>
          </a:xfrm>
          <a:prstGeom prst="rect">
            <a:avLst/>
          </a:prstGeom>
          <a:solidFill>
            <a:srgbClr val="FFFFFF">
              <a:alpha val="0"/>
            </a:srgbClr>
          </a:solidFill>
        </p:spPr>
        <p:txBody>
          <a:bodyPr wrap="square" lIns="0" tIns="0" rIns="0" bIns="0" rtlCol="0" anchor="t"/>
          <a:lstStyle/>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AID关键词: "Dengue", "NS2B-NS3", "protease inhibitor"</a:t>
            </a:r>
            <a:endParaRPr lang="en-US" sz="1400" dirty="0"/>
          </a:p>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目标DENV血清型: DENV-1/2/3/4全覆盖</a:t>
            </a:r>
            <a:endParaRPr lang="en-US" sz="1400" dirty="0"/>
          </a:p>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质量控制: 仅纳入确证型检测(confirmatory assays)</a:t>
            </a:r>
            <a:endParaRPr lang="en-US" sz="1400" dirty="0"/>
          </a:p>
        </p:txBody>
      </p:sp>
      <p:sp>
        <p:nvSpPr>
          <p:cNvPr id="12" name="Shape 10"/>
          <p:cNvSpPr/>
          <p:nvPr/>
        </p:nvSpPr>
        <p:spPr>
          <a:xfrm>
            <a:off x="6355080" y="2066544"/>
            <a:ext cx="3026664" cy="338328"/>
          </a:xfrm>
          <a:prstGeom prst="rect">
            <a:avLst/>
          </a:prstGeom>
          <a:solidFill>
            <a:srgbClr val="376ADA"/>
          </a:solidFill>
          <a:ln w="19050">
            <a:solidFill>
              <a:srgbClr val="376ADA"/>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13" name="Shape 11"/>
          <p:cNvSpPr/>
          <p:nvPr/>
        </p:nvSpPr>
        <p:spPr>
          <a:xfrm>
            <a:off x="6227064" y="2185416"/>
            <a:ext cx="0" cy="4379976"/>
          </a:xfrm>
          <a:prstGeom prst="line">
            <a:avLst/>
          </a:prstGeom>
          <a:solidFill>
            <a:srgbClr val="FFFFFF"/>
          </a:solidFill>
          <a:ln w="19050">
            <a:solidFill>
              <a:srgbClr val="376ADA"/>
            </a:solidFill>
            <a:prstDash val="sysDot"/>
            <a:headEnd type="none"/>
            <a:tailEnd type="diamond"/>
          </a:ln>
          <a:effectLst>
            <a:outerShdw blurRad="101600" dist="50800" dir="16200000" algn="bl" rotWithShape="0">
              <a:srgbClr val="000000">
                <a:alpha val="0"/>
              </a:srgbClr>
            </a:outerShdw>
          </a:effectLst>
        </p:spPr>
        <p:txBody>
          <a:bodyPr/>
          <a:lstStyle/>
          <a:p>
            <a:endParaRPr lang="en-GB"/>
          </a:p>
        </p:txBody>
      </p:sp>
      <p:sp>
        <p:nvSpPr>
          <p:cNvPr id="14" name="Text 12"/>
          <p:cNvSpPr txBox="1"/>
          <p:nvPr/>
        </p:nvSpPr>
        <p:spPr>
          <a:xfrm>
            <a:off x="6400800" y="2084832"/>
            <a:ext cx="2944368" cy="283464"/>
          </a:xfrm>
          <a:prstGeom prst="rect">
            <a:avLst/>
          </a:prstGeom>
          <a:solidFill>
            <a:srgbClr val="FFFFFF">
              <a:alpha val="0"/>
            </a:srgbClr>
          </a:solidFill>
        </p:spPr>
        <p:txBody>
          <a:bodyPr wrap="square" lIns="0" tIns="0" rIns="0" bIns="0" rtlCol="0" anchor="ctr"/>
          <a:lstStyle/>
          <a:p>
            <a:pPr algn="l">
              <a:lnSpc>
                <a:spcPct val="125000"/>
              </a:lnSpc>
            </a:pPr>
            <a:r>
              <a:rPr lang="en-US" sz="15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PubChem BioAssay筛选</a:t>
            </a:r>
            <a:endParaRPr lang="en-US" sz="1500" dirty="0"/>
          </a:p>
        </p:txBody>
      </p:sp>
      <p:sp>
        <p:nvSpPr>
          <p:cNvPr id="15" name="Text 13"/>
          <p:cNvSpPr txBox="1"/>
          <p:nvPr/>
        </p:nvSpPr>
        <p:spPr>
          <a:xfrm>
            <a:off x="6400800" y="2468880"/>
            <a:ext cx="2944368" cy="3538728"/>
          </a:xfrm>
          <a:prstGeom prst="rect">
            <a:avLst/>
          </a:prstGeom>
          <a:solidFill>
            <a:srgbClr val="FFFFFF">
              <a:alpha val="0"/>
            </a:srgbClr>
          </a:solidFill>
        </p:spPr>
        <p:txBody>
          <a:bodyPr wrap="square" lIns="0" tIns="0" rIns="0" bIns="0" rtlCol="0" anchor="t"/>
          <a:lstStyle/>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提取Kd/Ki数据转换为IC50当量</a:t>
            </a:r>
            <a:endParaRPr lang="en-US" sz="1400" dirty="0"/>
          </a:p>
          <a:p>
            <a:pPr algn="l">
              <a:lnSpc>
                <a:spcPct val="125000"/>
              </a:lnSpc>
            </a:pPr>
            <a:r>
              <a:rPr lang="en-US" sz="1400" dirty="0">
                <a:solidFill>
                  <a:srgbClr val="4D5B61"/>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公式: IC50 ≈ Ki × (1 + [S]/Km)，假设Km已知</a:t>
            </a:r>
            <a:endParaRPr lang="en-US" sz="1400" dirty="0"/>
          </a:p>
        </p:txBody>
      </p:sp>
      <p:sp>
        <p:nvSpPr>
          <p:cNvPr id="16" name="Shape 14"/>
          <p:cNvSpPr/>
          <p:nvPr/>
        </p:nvSpPr>
        <p:spPr>
          <a:xfrm>
            <a:off x="11173968" y="2066544"/>
            <a:ext cx="3026664" cy="338328"/>
          </a:xfrm>
          <a:prstGeom prst="rect">
            <a:avLst/>
          </a:prstGeom>
          <a:solidFill>
            <a:srgbClr val="376ADA"/>
          </a:solidFill>
          <a:ln w="19050">
            <a:solidFill>
              <a:srgbClr val="376ADA"/>
            </a:solidFill>
            <a:prstDash val="solid"/>
            <a:headEnd type="none"/>
            <a:tailEnd type="none"/>
          </a:ln>
          <a:effectLst>
            <a:outerShdw blurRad="101600" dist="50800" dir="16200000" algn="bl" rotWithShape="0">
              <a:srgbClr val="000000">
                <a:alpha val="0"/>
              </a:srgbClr>
            </a:outerShdw>
          </a:effectLst>
        </p:spPr>
        <p:txBody>
          <a:bodyPr/>
          <a:lstStyle/>
          <a:p>
            <a:endParaRPr lang="en-GB"/>
          </a:p>
        </p:txBody>
      </p:sp>
      <p:sp>
        <p:nvSpPr>
          <p:cNvPr id="17" name="Shape 15"/>
          <p:cNvSpPr/>
          <p:nvPr/>
        </p:nvSpPr>
        <p:spPr>
          <a:xfrm>
            <a:off x="11045952" y="2185416"/>
            <a:ext cx="0" cy="3776472"/>
          </a:xfrm>
          <a:prstGeom prst="line">
            <a:avLst/>
          </a:prstGeom>
          <a:solidFill>
            <a:srgbClr val="FFFFFF"/>
          </a:solidFill>
          <a:ln w="19050">
            <a:solidFill>
              <a:srgbClr val="376ADA"/>
            </a:solidFill>
            <a:prstDash val="sysDot"/>
            <a:headEnd type="none"/>
            <a:tailEnd type="diamond"/>
          </a:ln>
          <a:effectLst>
            <a:outerShdw blurRad="101600" dist="50800" dir="16200000" algn="bl" rotWithShape="0">
              <a:srgbClr val="000000">
                <a:alpha val="0"/>
              </a:srgbClr>
            </a:outerShdw>
          </a:effectLst>
        </p:spPr>
        <p:txBody>
          <a:bodyPr/>
          <a:lstStyle/>
          <a:p>
            <a:endParaRPr lang="en-GB"/>
          </a:p>
        </p:txBody>
      </p:sp>
      <p:sp>
        <p:nvSpPr>
          <p:cNvPr id="18" name="Text 16"/>
          <p:cNvSpPr txBox="1"/>
          <p:nvPr/>
        </p:nvSpPr>
        <p:spPr>
          <a:xfrm>
            <a:off x="11210544" y="2084832"/>
            <a:ext cx="2944368" cy="283464"/>
          </a:xfrm>
          <a:prstGeom prst="rect">
            <a:avLst/>
          </a:prstGeom>
          <a:solidFill>
            <a:srgbClr val="FFFFFF">
              <a:alpha val="0"/>
            </a:srgbClr>
          </a:solidFill>
        </p:spPr>
        <p:txBody>
          <a:bodyPr wrap="square" lIns="0" tIns="0" rIns="0" bIns="0" rtlCol="0" anchor="ctr"/>
          <a:lstStyle/>
          <a:p>
            <a:pPr algn="l">
              <a:lnSpc>
                <a:spcPct val="125000"/>
              </a:lnSpc>
            </a:pPr>
            <a:r>
              <a:rPr lang="en-US" sz="1500" b="1" dirty="0">
                <a:solidFill>
                  <a:srgbClr val="FFFFFF"/>
                </a:solidFill>
                <a:latin typeface="Source Han Sans CN Regular" panose="020B0500000000000000" pitchFamily="34" charset="-122"/>
                <a:ea typeface="Source Han Sans CN Regular" panose="020B0500000000000000" pitchFamily="34" charset="-122"/>
                <a:cs typeface="Source Han Sans CN Regular" panose="020B0500000000000000" pitchFamily="34" charset="-120"/>
              </a:rPr>
              <a:t>BindingDB交叉验证</a:t>
            </a:r>
            <a:endParaRPr lang="en-US" sz="1500" dirty="0"/>
          </a:p>
        </p:txBody>
      </p:sp>
      <p:sp>
        <p:nvSpPr>
          <p:cNvPr id="19" name="Text 17"/>
          <p:cNvSpPr txBox="1"/>
          <p:nvPr/>
        </p:nvSpPr>
        <p:spPr>
          <a:xfrm>
            <a:off x="11210544" y="2468880"/>
            <a:ext cx="2944368" cy="3081528"/>
          </a:xfrm>
          <a:prstGeom prst="rect">
            <a:avLst/>
          </a:prstGeom>
          <a:solidFill>
            <a:srgbClr val="FFFFFF">
              <a:alpha val="0"/>
            </a:srgbClr>
          </a:solidFill>
        </p:spPr>
        <p:txBody>
          <a:bodyPr wrap="square" rtlCol="0" anchor="ctr"/>
          <a:lstStyle/>
          <a:p>
            <a:endParaRPr lang="en-US" dirty="0"/>
          </a:p>
        </p:txBody>
      </p:sp>
      <p:pic>
        <p:nvPicPr>
          <p:cNvPr id="20"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6008" y="5632704"/>
            <a:ext cx="9546336" cy="2889504"/>
          </a:xfrm>
          <a:prstGeom prst="rect">
            <a:avLst/>
          </a:prstGeom>
        </p:spPr>
      </p:pic>
      <p:pic>
        <p:nvPicPr>
          <p:cNvPr id="2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240" y="466344"/>
            <a:ext cx="612648" cy="85953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2455</Words>
  <Application>Microsoft Office PowerPoint</Application>
  <PresentationFormat>Custom</PresentationFormat>
  <Paragraphs>820</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Source Han Sans CN Regular</vt:lpstr>
      <vt:lpstr>Calibri</vt:lpstr>
      <vt:lpstr>Barlow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PPTGO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AI-Driven De Novo Design of DENV NS2B-NS3 Protease Inhibitors: From Concept Validation to High-Impact Publication</dc:title>
  <dc:subject>AI-Driven De Novo Design of DENV NS2B-NS3 Protease Inhibitors: From Concept Validation to High-Impact Publication</dc:subject>
  <dc:creator>ShareVip686</dc:creator>
  <cp:lastModifiedBy>Chen, Yuan</cp:lastModifiedBy>
  <cp:revision>10</cp:revision>
  <dcterms:created xsi:type="dcterms:W3CDTF">2025-10-04T07:58:00Z</dcterms:created>
  <dcterms:modified xsi:type="dcterms:W3CDTF">2025-10-04T08:51:26Z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BF6822CC86FF4C82B696A480FEFCA2CE_12</vt:lpwstr>
  </property>
  <property fmtid="{D5CDD505-2E9C-101B-9397-08002B2CF9AE}" pid="3" name="KSOProductBuildVer">
    <vt:lpwstr>1033-12.2.0.22549</vt:lpwstr>
  </property>
</Properties>
</file>